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theme/theme2.xml" ContentType="application/vnd.openxmlformats-officedocument.them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6"/>
  </p:notesMasterIdLst>
  <p:sldIdLst>
    <p:sldId id="278" r:id="rId2"/>
    <p:sldId id="259" r:id="rId3"/>
    <p:sldId id="303" r:id="rId4"/>
    <p:sldId id="264" r:id="rId5"/>
    <p:sldId id="260" r:id="rId6"/>
    <p:sldId id="281" r:id="rId7"/>
    <p:sldId id="262" r:id="rId8"/>
    <p:sldId id="294" r:id="rId9"/>
    <p:sldId id="295" r:id="rId10"/>
    <p:sldId id="302" r:id="rId11"/>
    <p:sldId id="299" r:id="rId12"/>
    <p:sldId id="265" r:id="rId13"/>
    <p:sldId id="300" r:id="rId14"/>
    <p:sldId id="269" r:id="rId15"/>
    <p:sldId id="301" r:id="rId16"/>
    <p:sldId id="304" r:id="rId17"/>
    <p:sldId id="291" r:id="rId18"/>
    <p:sldId id="274" r:id="rId19"/>
    <p:sldId id="272" r:id="rId20"/>
    <p:sldId id="270" r:id="rId21"/>
    <p:sldId id="308" r:id="rId22"/>
    <p:sldId id="309" r:id="rId23"/>
    <p:sldId id="275" r:id="rId24"/>
    <p:sldId id="276" r:id="rId25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271FF"/>
    <a:srgbClr val="86C7ED"/>
    <a:srgbClr val="273C5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1120FFD3-13A1-82BB-628A-736C64C57560}" v="145" dt="2022-03-15T18:04:57.602"/>
    <p1510:client id="{37B86867-CADC-F078-5553-033B808CAA7B}" v="2459" dt="2022-03-15T15:01:55.535"/>
    <p1510:client id="{3DD374F1-C19C-5367-42D3-0795A2E3E4F0}" v="644" dt="2022-03-15T00:32:59.475"/>
    <p1510:client id="{691F8765-4BAD-4246-E4E7-514E71C00B54}" v="378" dt="2022-04-26T14:11:56.643"/>
    <p1510:client id="{86DB7F5F-9EE2-676C-8D10-5946B7EB53F3}" v="4" dt="2022-03-15T00:33:54.226"/>
    <p1510:client id="{B34B7619-CA1F-44A4-3F73-ABD53D308BBF}" v="7" dt="2022-03-15T13:51:48.976"/>
    <p1510:client id="{B3611262-42BA-48B8-8F93-FAEA9E58B30B}" v="344" dt="2022-03-15T13:52:37.386"/>
    <p1510:client id="{D0DC48E0-8607-A9D6-EB24-AD27D3607B2C}" v="251" vWet="252" dt="2022-03-15T00:41:05.094"/>
    <p1510:client id="{EE292292-8A53-786C-D41D-67EFB34497C8}" v="47" dt="2022-03-15T00:13:36.6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093" autoAdjust="0"/>
    <p:restoredTop sz="94660"/>
  </p:normalViewPr>
  <p:slideViewPr>
    <p:cSldViewPr snapToGrid="0">
      <p:cViewPr varScale="1">
        <p:scale>
          <a:sx n="68" d="100"/>
          <a:sy n="68" d="100"/>
        </p:scale>
        <p:origin x="774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microsoft.com/office/2015/10/relationships/revisionInfo" Target="revisionInfo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presProps" Target="presProps.xml"/><Relationship Id="rId30" Type="http://schemas.openxmlformats.org/officeDocument/2006/relationships/tableStyles" Target="tableStyles.xml"/></Relationships>
</file>

<file path=ppt/media/image1.jpeg>
</file>

<file path=ppt/media/image10.jpeg>
</file>

<file path=ppt/media/image11.jpe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jpg>
</file>

<file path=ppt/media/image27.png>
</file>

<file path=ppt/media/image28.png>
</file>

<file path=ppt/media/image29.png>
</file>

<file path=ppt/media/image3.png>
</file>

<file path=ppt/media/image30.jpeg>
</file>

<file path=ppt/media/image31.png>
</file>

<file path=ppt/media/image32.png>
</file>

<file path=ppt/media/image33.png>
</file>

<file path=ppt/media/image34.png>
</file>

<file path=ppt/media/image35.png>
</file>

<file path=ppt/media/image36.jpeg>
</file>

<file path=ppt/media/image37.jpeg>
</file>

<file path=ppt/media/image38.png>
</file>

<file path=ppt/media/image39.png>
</file>

<file path=ppt/media/image4.jpeg>
</file>

<file path=ppt/media/image40.png>
</file>

<file path=ppt/media/image5.jpeg>
</file>

<file path=ppt/media/image6.jpeg>
</file>

<file path=ppt/media/image7.jpe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Espaço Reservado para Cabeçalh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3" name="Espaço Reservado para Dat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4084BD5-8791-4BCB-86F6-45E9E91E38FC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4" name="Espaço Reservado para Imagem de Slide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pt-BR"/>
          </a:p>
        </p:txBody>
      </p:sp>
      <p:sp>
        <p:nvSpPr>
          <p:cNvPr id="5" name="Espaço Reservado para Anotaçõe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</a:p>
        </p:txBody>
      </p:sp>
      <p:sp>
        <p:nvSpPr>
          <p:cNvPr id="6" name="Espaço Reservado para Rodapé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pt-BR"/>
          </a:p>
        </p:txBody>
      </p:sp>
      <p:sp>
        <p:nvSpPr>
          <p:cNvPr id="7" name="Espaço Reservado para Número de Slide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AF0EB8D-D0C2-4F58-89CD-51A79230DCE9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20757639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Slide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-3175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5760" y="0"/>
                </a:moveTo>
                <a:lnTo>
                  <a:pt x="0" y="0"/>
                </a:lnTo>
                <a:lnTo>
                  <a:pt x="0" y="3090"/>
                </a:lnTo>
                <a:lnTo>
                  <a:pt x="943" y="3090"/>
                </a:lnTo>
                <a:lnTo>
                  <a:pt x="1123" y="3270"/>
                </a:lnTo>
                <a:lnTo>
                  <a:pt x="1123" y="3270"/>
                </a:lnTo>
                <a:lnTo>
                  <a:pt x="1127" y="3272"/>
                </a:lnTo>
                <a:lnTo>
                  <a:pt x="1133" y="3275"/>
                </a:lnTo>
                <a:lnTo>
                  <a:pt x="1139" y="3278"/>
                </a:lnTo>
                <a:lnTo>
                  <a:pt x="1144" y="3278"/>
                </a:lnTo>
                <a:lnTo>
                  <a:pt x="1150" y="3278"/>
                </a:lnTo>
                <a:lnTo>
                  <a:pt x="1155" y="3275"/>
                </a:lnTo>
                <a:lnTo>
                  <a:pt x="1161" y="3272"/>
                </a:lnTo>
                <a:lnTo>
                  <a:pt x="1165" y="3270"/>
                </a:lnTo>
                <a:lnTo>
                  <a:pt x="1345" y="3090"/>
                </a:lnTo>
                <a:lnTo>
                  <a:pt x="5760" y="3090"/>
                </a:lnTo>
                <a:lnTo>
                  <a:pt x="5760" y="0"/>
                </a:lnTo>
                <a:close/>
              </a:path>
            </a:pathLst>
          </a:custGeom>
          <a:ln/>
          <a:effectLst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810001" y="1449147"/>
            <a:ext cx="10572000" cy="2971051"/>
          </a:xfrm>
        </p:spPr>
        <p:txBody>
          <a:bodyPr/>
          <a:lstStyle>
            <a:lvl1pPr>
              <a:defRPr sz="54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810001" y="5280847"/>
            <a:ext cx="10572000" cy="434974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pt-BR"/>
              <a:t>Clique para editar o estilo do subtítulo Mestre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1267704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Foto Panorâmica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800600"/>
            <a:ext cx="10561418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15" name="Picture Placeholder 14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0" y="0"/>
            <a:ext cx="12192000" cy="4800600"/>
          </a:xfrm>
          <a:custGeom>
            <a:avLst/>
            <a:gdLst/>
            <a:ahLst/>
            <a:cxnLst/>
            <a:rect l="0" t="0" r="r" b="b"/>
            <a:pathLst>
              <a:path w="5760" h="3289">
                <a:moveTo>
                  <a:pt x="5760" y="0"/>
                </a:moveTo>
                <a:lnTo>
                  <a:pt x="0" y="0"/>
                </a:lnTo>
                <a:lnTo>
                  <a:pt x="0" y="3100"/>
                </a:lnTo>
                <a:lnTo>
                  <a:pt x="943" y="3100"/>
                </a:lnTo>
                <a:lnTo>
                  <a:pt x="1123" y="3281"/>
                </a:lnTo>
                <a:lnTo>
                  <a:pt x="1123" y="3281"/>
                </a:lnTo>
                <a:lnTo>
                  <a:pt x="1127" y="3283"/>
                </a:lnTo>
                <a:lnTo>
                  <a:pt x="1133" y="3286"/>
                </a:lnTo>
                <a:lnTo>
                  <a:pt x="1139" y="3289"/>
                </a:lnTo>
                <a:lnTo>
                  <a:pt x="1144" y="3289"/>
                </a:lnTo>
                <a:lnTo>
                  <a:pt x="1150" y="3289"/>
                </a:lnTo>
                <a:lnTo>
                  <a:pt x="1155" y="3286"/>
                </a:lnTo>
                <a:lnTo>
                  <a:pt x="1161" y="3283"/>
                </a:lnTo>
                <a:lnTo>
                  <a:pt x="1165" y="3281"/>
                </a:lnTo>
                <a:lnTo>
                  <a:pt x="1345" y="3100"/>
                </a:lnTo>
                <a:lnTo>
                  <a:pt x="5760" y="3100"/>
                </a:lnTo>
                <a:lnTo>
                  <a:pt x="5760" y="0"/>
                </a:lnTo>
                <a:close/>
              </a:path>
            </a:pathLst>
          </a:custGeom>
          <a:noFill/>
          <a:ln>
            <a:solidFill>
              <a:schemeClr val="tx2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marL="0" indent="0" algn="ctr">
              <a:buFontTx/>
              <a:buNone/>
              <a:defRPr sz="16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0000" y="5367338"/>
            <a:ext cx="10561418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51197613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itaçã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>
            <a:spLocks noChangeAspect="1"/>
          </p:cNvSpPr>
          <p:nvPr/>
        </p:nvSpPr>
        <p:spPr bwMode="auto">
          <a:xfrm>
            <a:off x="631697" y="1081456"/>
            <a:ext cx="6332416" cy="3239188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50985" y="1238502"/>
            <a:ext cx="5893840" cy="2645912"/>
          </a:xfrm>
        </p:spPr>
        <p:txBody>
          <a:bodyPr anchor="b"/>
          <a:lstStyle>
            <a:lvl1pPr algn="l">
              <a:defRPr sz="42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53190" y="4443680"/>
            <a:ext cx="5891636" cy="713241"/>
          </a:xfrm>
        </p:spPr>
        <p:txBody>
          <a:bodyPr anchor="t">
            <a:noAutofit/>
          </a:bodyPr>
          <a:lstStyle>
            <a:lvl1pPr marL="0" indent="0" algn="l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9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7574642" y="1081456"/>
            <a:ext cx="3810001" cy="407546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2609938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artão de Nom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Freeform 6"/>
          <p:cNvSpPr>
            <a:spLocks noChangeAspect="1"/>
          </p:cNvSpPr>
          <p:nvPr/>
        </p:nvSpPr>
        <p:spPr bwMode="auto">
          <a:xfrm>
            <a:off x="1140884" y="2286585"/>
            <a:ext cx="4895115" cy="2503972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>
            <a:solidFill>
              <a:schemeClr val="accent1"/>
            </a:solidFill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38" name="Title 1"/>
          <p:cNvSpPr>
            <a:spLocks noGrp="1"/>
          </p:cNvSpPr>
          <p:nvPr>
            <p:ph type="title"/>
          </p:nvPr>
        </p:nvSpPr>
        <p:spPr>
          <a:xfrm>
            <a:off x="1357089" y="2435957"/>
            <a:ext cx="4382521" cy="2007789"/>
          </a:xfrm>
        </p:spPr>
        <p:txBody>
          <a:bodyPr/>
          <a:lstStyle>
            <a:lvl1pPr>
              <a:defRPr sz="320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6"/>
          </p:nvPr>
        </p:nvSpPr>
        <p:spPr>
          <a:xfrm>
            <a:off x="6156000" y="2286000"/>
            <a:ext cx="4880300" cy="2295525"/>
          </a:xfrm>
        </p:spPr>
        <p:txBody>
          <a:bodyPr anchor="t"/>
          <a:lstStyle>
            <a:lvl1pPr marL="0" indent="0">
              <a:buFontTx/>
              <a:buNone/>
              <a:defRPr/>
            </a:lvl1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9567989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e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9259925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exto e Títul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7669651" y="446089"/>
            <a:ext cx="4522349" cy="5414962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183540" y="586171"/>
            <a:ext cx="2494791" cy="5134798"/>
          </a:xfrm>
        </p:spPr>
        <p:txBody>
          <a:bodyPr vert="eaVert"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10001" y="446089"/>
            <a:ext cx="6611540" cy="5414962"/>
          </a:xfrm>
        </p:spPr>
        <p:txBody>
          <a:bodyPr vert="eaVert" anchor="t"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78946726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</p:spPr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818712" y="2222287"/>
            <a:ext cx="10554574" cy="3636511"/>
          </a:xfrm>
        </p:spPr>
        <p:txBody>
          <a:bodyPr/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16619926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Cabeçalho da Se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7"/>
          <p:cNvSpPr/>
          <p:nvPr/>
        </p:nvSpPr>
        <p:spPr bwMode="auto">
          <a:xfrm>
            <a:off x="0" y="1"/>
            <a:ext cx="12192000" cy="5203825"/>
          </a:xfrm>
          <a:custGeom>
            <a:avLst/>
            <a:gdLst/>
            <a:ahLst/>
            <a:cxnLst/>
            <a:rect l="0" t="0" r="r" b="b"/>
            <a:pathLst>
              <a:path w="5760" h="3278">
                <a:moveTo>
                  <a:pt x="0" y="0"/>
                </a:moveTo>
                <a:lnTo>
                  <a:pt x="5760" y="0"/>
                </a:lnTo>
                <a:lnTo>
                  <a:pt x="5760" y="3090"/>
                </a:lnTo>
                <a:lnTo>
                  <a:pt x="4817" y="3090"/>
                </a:lnTo>
                <a:lnTo>
                  <a:pt x="4637" y="3270"/>
                </a:lnTo>
                <a:lnTo>
                  <a:pt x="4637" y="3270"/>
                </a:lnTo>
                <a:lnTo>
                  <a:pt x="4633" y="3272"/>
                </a:lnTo>
                <a:lnTo>
                  <a:pt x="4627" y="3275"/>
                </a:lnTo>
                <a:lnTo>
                  <a:pt x="4621" y="3278"/>
                </a:lnTo>
                <a:lnTo>
                  <a:pt x="4616" y="3278"/>
                </a:lnTo>
                <a:lnTo>
                  <a:pt x="4610" y="3278"/>
                </a:lnTo>
                <a:lnTo>
                  <a:pt x="4605" y="3275"/>
                </a:lnTo>
                <a:lnTo>
                  <a:pt x="4599" y="3272"/>
                </a:lnTo>
                <a:lnTo>
                  <a:pt x="4595" y="3270"/>
                </a:lnTo>
                <a:lnTo>
                  <a:pt x="4415" y="3090"/>
                </a:lnTo>
                <a:lnTo>
                  <a:pt x="0" y="3090"/>
                </a:lnTo>
                <a:lnTo>
                  <a:pt x="0" y="0"/>
                </a:lnTo>
                <a:lnTo>
                  <a:pt x="0" y="0"/>
                </a:lnTo>
                <a:close/>
              </a:path>
            </a:pathLst>
          </a:custGeom>
          <a:ln>
            <a:headEnd/>
            <a:tailEnd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0000" y="2951396"/>
            <a:ext cx="10561418" cy="1468800"/>
          </a:xfrm>
        </p:spPr>
        <p:txBody>
          <a:bodyPr anchor="b"/>
          <a:lstStyle>
            <a:lvl1pPr algn="r">
              <a:defRPr sz="4800" b="1" cap="none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5281201"/>
            <a:ext cx="10561418" cy="433955"/>
          </a:xfrm>
        </p:spPr>
        <p:txBody>
          <a:bodyPr anchor="t">
            <a:noAutofit/>
          </a:bodyPr>
          <a:lstStyle>
            <a:lvl1pPr marL="0" indent="0" algn="r">
              <a:buNone/>
              <a:defRPr sz="1800">
                <a:solidFill>
                  <a:schemeClr val="tx1"/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8528780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uas Partes de Conteúd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18712" y="2222287"/>
            <a:ext cx="5185873" cy="36387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87415" y="2222287"/>
            <a:ext cx="5194583" cy="3638764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36112143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çã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4728" y="2174875"/>
            <a:ext cx="5189857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14729" y="2751138"/>
            <a:ext cx="5189856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87415" y="2174875"/>
            <a:ext cx="5194583" cy="576262"/>
          </a:xfrm>
        </p:spPr>
        <p:txBody>
          <a:bodyPr anchor="b">
            <a:noAutofit/>
          </a:bodyPr>
          <a:lstStyle>
            <a:lvl1pPr marL="0" indent="0" algn="ctr">
              <a:buNone/>
              <a:defRPr sz="20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87415" y="2751138"/>
            <a:ext cx="5194583" cy="3109913"/>
          </a:xfrm>
        </p:spPr>
        <p:txBody>
          <a:bodyPr anchor="t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58134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ment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Freeform 6"/>
          <p:cNvSpPr/>
          <p:nvPr/>
        </p:nvSpPr>
        <p:spPr bwMode="auto">
          <a:xfrm>
            <a:off x="0" y="0"/>
            <a:ext cx="12192000" cy="2185988"/>
          </a:xfrm>
          <a:custGeom>
            <a:avLst/>
            <a:gdLst/>
            <a:ahLst/>
            <a:cxnLst/>
            <a:rect l="0" t="0" r="r" b="b"/>
            <a:pathLst>
              <a:path w="5760" h="1377">
                <a:moveTo>
                  <a:pt x="5760" y="0"/>
                </a:moveTo>
                <a:lnTo>
                  <a:pt x="0" y="0"/>
                </a:lnTo>
                <a:lnTo>
                  <a:pt x="0" y="1189"/>
                </a:lnTo>
                <a:lnTo>
                  <a:pt x="943" y="1189"/>
                </a:lnTo>
                <a:lnTo>
                  <a:pt x="1123" y="1369"/>
                </a:lnTo>
                <a:lnTo>
                  <a:pt x="1123" y="1369"/>
                </a:lnTo>
                <a:lnTo>
                  <a:pt x="1127" y="1371"/>
                </a:lnTo>
                <a:lnTo>
                  <a:pt x="1133" y="1374"/>
                </a:lnTo>
                <a:lnTo>
                  <a:pt x="1139" y="1377"/>
                </a:lnTo>
                <a:lnTo>
                  <a:pt x="1144" y="1377"/>
                </a:lnTo>
                <a:lnTo>
                  <a:pt x="1150" y="1377"/>
                </a:lnTo>
                <a:lnTo>
                  <a:pt x="1155" y="1374"/>
                </a:lnTo>
                <a:lnTo>
                  <a:pt x="1161" y="1371"/>
                </a:lnTo>
                <a:lnTo>
                  <a:pt x="1165" y="1369"/>
                </a:lnTo>
                <a:lnTo>
                  <a:pt x="1345" y="1189"/>
                </a:lnTo>
                <a:lnTo>
                  <a:pt x="5760" y="1189"/>
                </a:lnTo>
                <a:lnTo>
                  <a:pt x="576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66755429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m Br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40520324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údo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Freeform 6"/>
          <p:cNvSpPr>
            <a:spLocks noChangeAspect="1"/>
          </p:cNvSpPr>
          <p:nvPr/>
        </p:nvSpPr>
        <p:spPr bwMode="auto">
          <a:xfrm>
            <a:off x="1073151" y="446087"/>
            <a:ext cx="3547533" cy="1814651"/>
          </a:xfrm>
          <a:custGeom>
            <a:avLst/>
            <a:gdLst/>
            <a:ahLst/>
            <a:cxnLst/>
            <a:rect l="0" t="0" r="r" b="b"/>
            <a:pathLst>
              <a:path w="3384" h="2308">
                <a:moveTo>
                  <a:pt x="3340" y="0"/>
                </a:moveTo>
                <a:lnTo>
                  <a:pt x="44" y="0"/>
                </a:lnTo>
                <a:lnTo>
                  <a:pt x="44" y="0"/>
                </a:lnTo>
                <a:lnTo>
                  <a:pt x="34" y="0"/>
                </a:lnTo>
                <a:lnTo>
                  <a:pt x="26" y="4"/>
                </a:lnTo>
                <a:lnTo>
                  <a:pt x="20" y="8"/>
                </a:lnTo>
                <a:lnTo>
                  <a:pt x="12" y="12"/>
                </a:lnTo>
                <a:lnTo>
                  <a:pt x="8" y="20"/>
                </a:lnTo>
                <a:lnTo>
                  <a:pt x="4" y="26"/>
                </a:lnTo>
                <a:lnTo>
                  <a:pt x="0" y="34"/>
                </a:lnTo>
                <a:lnTo>
                  <a:pt x="0" y="44"/>
                </a:lnTo>
                <a:lnTo>
                  <a:pt x="0" y="2076"/>
                </a:lnTo>
                <a:lnTo>
                  <a:pt x="0" y="2076"/>
                </a:lnTo>
                <a:lnTo>
                  <a:pt x="0" y="2086"/>
                </a:lnTo>
                <a:lnTo>
                  <a:pt x="4" y="2094"/>
                </a:lnTo>
                <a:lnTo>
                  <a:pt x="8" y="2100"/>
                </a:lnTo>
                <a:lnTo>
                  <a:pt x="12" y="2108"/>
                </a:lnTo>
                <a:lnTo>
                  <a:pt x="20" y="2112"/>
                </a:lnTo>
                <a:lnTo>
                  <a:pt x="26" y="2116"/>
                </a:lnTo>
                <a:lnTo>
                  <a:pt x="34" y="2120"/>
                </a:lnTo>
                <a:lnTo>
                  <a:pt x="44" y="2120"/>
                </a:lnTo>
                <a:lnTo>
                  <a:pt x="474" y="2120"/>
                </a:lnTo>
                <a:lnTo>
                  <a:pt x="650" y="2296"/>
                </a:lnTo>
                <a:lnTo>
                  <a:pt x="650" y="2296"/>
                </a:lnTo>
                <a:lnTo>
                  <a:pt x="656" y="2300"/>
                </a:lnTo>
                <a:lnTo>
                  <a:pt x="664" y="2304"/>
                </a:lnTo>
                <a:lnTo>
                  <a:pt x="672" y="2308"/>
                </a:lnTo>
                <a:lnTo>
                  <a:pt x="680" y="2308"/>
                </a:lnTo>
                <a:lnTo>
                  <a:pt x="688" y="2308"/>
                </a:lnTo>
                <a:lnTo>
                  <a:pt x="696" y="2304"/>
                </a:lnTo>
                <a:lnTo>
                  <a:pt x="704" y="2300"/>
                </a:lnTo>
                <a:lnTo>
                  <a:pt x="710" y="2296"/>
                </a:lnTo>
                <a:lnTo>
                  <a:pt x="886" y="2120"/>
                </a:lnTo>
                <a:lnTo>
                  <a:pt x="3340" y="2120"/>
                </a:lnTo>
                <a:lnTo>
                  <a:pt x="3340" y="2120"/>
                </a:lnTo>
                <a:lnTo>
                  <a:pt x="3350" y="2120"/>
                </a:lnTo>
                <a:lnTo>
                  <a:pt x="3358" y="2116"/>
                </a:lnTo>
                <a:lnTo>
                  <a:pt x="3364" y="2112"/>
                </a:lnTo>
                <a:lnTo>
                  <a:pt x="3372" y="2108"/>
                </a:lnTo>
                <a:lnTo>
                  <a:pt x="3376" y="2100"/>
                </a:lnTo>
                <a:lnTo>
                  <a:pt x="3380" y="2094"/>
                </a:lnTo>
                <a:lnTo>
                  <a:pt x="3384" y="2086"/>
                </a:lnTo>
                <a:lnTo>
                  <a:pt x="3384" y="2076"/>
                </a:lnTo>
                <a:lnTo>
                  <a:pt x="3384" y="44"/>
                </a:lnTo>
                <a:lnTo>
                  <a:pt x="3384" y="44"/>
                </a:lnTo>
                <a:lnTo>
                  <a:pt x="3384" y="34"/>
                </a:lnTo>
                <a:lnTo>
                  <a:pt x="3380" y="26"/>
                </a:lnTo>
                <a:lnTo>
                  <a:pt x="3376" y="20"/>
                </a:lnTo>
                <a:lnTo>
                  <a:pt x="3372" y="12"/>
                </a:lnTo>
                <a:lnTo>
                  <a:pt x="3364" y="8"/>
                </a:lnTo>
                <a:lnTo>
                  <a:pt x="3358" y="4"/>
                </a:lnTo>
                <a:lnTo>
                  <a:pt x="3350" y="0"/>
                </a:lnTo>
                <a:lnTo>
                  <a:pt x="3340" y="0"/>
                </a:lnTo>
                <a:lnTo>
                  <a:pt x="3340" y="0"/>
                </a:lnTo>
                <a:close/>
              </a:path>
            </a:pathLst>
          </a:custGeom>
          <a:ln/>
          <a:extLst>
            <a:ext uri="{91240B29-F687-4f45-9708-019B960494DF}">
              <a14:hiddenLine xmlns:a14="http://schemas.microsoft.com/office/drawing/2010/main" xmlns="" w="9525">
                <a:solidFill>
                  <a:srgbClr val="000000"/>
                </a:solidFill>
                <a:round/>
                <a:headEnd/>
                <a:tailEnd/>
              </a14:hiddenLine>
            </a:ext>
          </a:ex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073151" y="446088"/>
            <a:ext cx="3547533" cy="1618396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4855633" y="446088"/>
            <a:ext cx="6252633" cy="5414963"/>
          </a:xfrm>
        </p:spPr>
        <p:txBody>
          <a:bodyPr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073151" y="2260738"/>
            <a:ext cx="3547533" cy="360031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204113051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m com Le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14728" y="727522"/>
            <a:ext cx="4852988" cy="1617163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9" name="Picture Placeholder 11"/>
          <p:cNvSpPr>
            <a:spLocks noGrp="1" noChangeAspect="1"/>
          </p:cNvSpPr>
          <p:nvPr>
            <p:ph type="pic" sz="quarter" idx="13"/>
          </p:nvPr>
        </p:nvSpPr>
        <p:spPr bwMode="auto">
          <a:xfrm>
            <a:off x="6098117" y="0"/>
            <a:ext cx="6093883" cy="6858000"/>
          </a:xfrm>
          <a:custGeom>
            <a:avLst/>
            <a:gdLst/>
            <a:ahLst/>
            <a:cxnLst/>
            <a:rect l="0" t="0" r="r" b="b"/>
            <a:pathLst>
              <a:path w="2879" h="4320">
                <a:moveTo>
                  <a:pt x="183" y="0"/>
                </a:moveTo>
                <a:lnTo>
                  <a:pt x="183" y="1197"/>
                </a:lnTo>
                <a:lnTo>
                  <a:pt x="8" y="1372"/>
                </a:lnTo>
                <a:lnTo>
                  <a:pt x="8" y="1372"/>
                </a:lnTo>
                <a:lnTo>
                  <a:pt x="6" y="1376"/>
                </a:lnTo>
                <a:lnTo>
                  <a:pt x="3" y="1382"/>
                </a:lnTo>
                <a:lnTo>
                  <a:pt x="0" y="1387"/>
                </a:lnTo>
                <a:lnTo>
                  <a:pt x="0" y="1393"/>
                </a:lnTo>
                <a:lnTo>
                  <a:pt x="0" y="1399"/>
                </a:lnTo>
                <a:lnTo>
                  <a:pt x="3" y="1404"/>
                </a:lnTo>
                <a:lnTo>
                  <a:pt x="6" y="1410"/>
                </a:lnTo>
                <a:lnTo>
                  <a:pt x="8" y="1414"/>
                </a:lnTo>
                <a:lnTo>
                  <a:pt x="183" y="1589"/>
                </a:lnTo>
                <a:lnTo>
                  <a:pt x="183" y="4320"/>
                </a:lnTo>
                <a:lnTo>
                  <a:pt x="2879" y="4320"/>
                </a:lnTo>
                <a:lnTo>
                  <a:pt x="2879" y="0"/>
                </a:lnTo>
                <a:lnTo>
                  <a:pt x="183" y="0"/>
                </a:lnTo>
                <a:close/>
              </a:path>
            </a:pathLst>
          </a:custGeom>
          <a:noFill/>
          <a:ln w="9525">
            <a:solidFill>
              <a:schemeClr val="tx2"/>
            </a:solidFill>
            <a:round/>
            <a:headEnd/>
            <a:tailEnd/>
          </a:ln>
          <a:effectLst/>
        </p:spPr>
        <p:txBody>
          <a:bodyPr wrap="square" numCol="1" anchor="t" anchorCtr="0" compatLnSpc="1">
            <a:prstTxWarp prst="textNoShape">
              <a:avLst/>
            </a:prstTxWarp>
            <a:normAutofit/>
          </a:bodyPr>
          <a:lstStyle>
            <a:lvl1pPr algn="ctr">
              <a:buFontTx/>
              <a:buNone/>
              <a:defRPr sz="1400"/>
            </a:lvl1pPr>
          </a:lstStyle>
          <a:p>
            <a:r>
              <a:rPr lang="pt-BR"/>
              <a:t>Clique no ícone para adicionar uma imagem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14728" y="2344684"/>
            <a:ext cx="4852988" cy="3516365"/>
          </a:xfrm>
        </p:spPr>
        <p:txBody>
          <a:bodyPr anchor="t"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pt-BR"/>
              <a:t>Clique para editar os estilos de texto Mestres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3885810" y="6041362"/>
            <a:ext cx="976879" cy="365125"/>
          </a:xfrm>
        </p:spPr>
        <p:txBody>
          <a:bodyPr/>
          <a:lstStyle/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590396" y="6041362"/>
            <a:ext cx="3295413" cy="365125"/>
          </a:xfrm>
        </p:spPr>
        <p:txBody>
          <a:bodyPr/>
          <a:lstStyle/>
          <a:p>
            <a:endParaRPr lang="pt-B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4862689" y="5915888"/>
            <a:ext cx="1062155" cy="490599"/>
          </a:xfrm>
        </p:spPr>
        <p:txBody>
          <a:bodyPr/>
          <a:lstStyle/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18749573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theme" Target="../theme/theme1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lumMod val="8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10000" y="447188"/>
            <a:ext cx="10571998" cy="970450"/>
          </a:xfrm>
          <a:prstGeom prst="rect">
            <a:avLst/>
          </a:prstGeom>
          <a:effectLst>
            <a:outerShdw blurRad="50800" dir="14400000">
              <a:srgbClr val="000000">
                <a:alpha val="60000"/>
              </a:srgbClr>
            </a:outerShdw>
          </a:effectLst>
        </p:spPr>
        <p:txBody>
          <a:bodyPr vert="horz" lIns="91440" tIns="45720" rIns="91440" bIns="45720" rtlCol="0" anchor="b">
            <a:noAutofit/>
          </a:bodyPr>
          <a:lstStyle/>
          <a:p>
            <a:r>
              <a:rPr lang="pt-BR"/>
              <a:t>Clique para editar o título Mestre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10000" y="2184401"/>
            <a:ext cx="10563285" cy="3674397"/>
          </a:xfrm>
          <a:prstGeom prst="rect">
            <a:avLst/>
          </a:prstGeom>
          <a:effectLst>
            <a:outerShdw blurRad="50800" dir="14400000">
              <a:srgbClr val="000000">
                <a:alpha val="40000"/>
              </a:srgbClr>
            </a:outerShdw>
          </a:effectLst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pt-BR"/>
              <a:t>Clique para editar os estilos de texto Mestres</a:t>
            </a:r>
          </a:p>
          <a:p>
            <a:pPr lvl="1"/>
            <a:r>
              <a:rPr lang="pt-BR"/>
              <a:t>Segundo nível</a:t>
            </a:r>
          </a:p>
          <a:p>
            <a:pPr lvl="2"/>
            <a:r>
              <a:rPr lang="pt-BR"/>
              <a:t>Terceiro nível</a:t>
            </a:r>
          </a:p>
          <a:p>
            <a:pPr lvl="3"/>
            <a:r>
              <a:rPr lang="pt-BR"/>
              <a:t>Quarto nível</a:t>
            </a:r>
          </a:p>
          <a:p>
            <a:pPr lvl="4"/>
            <a:r>
              <a:rPr lang="pt-BR"/>
              <a:t>Quinto nível</a:t>
            </a:r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51514" y="6041362"/>
            <a:ext cx="8644320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900">
                <a:solidFill>
                  <a:schemeClr val="tx1"/>
                </a:solidFill>
              </a:defRPr>
            </a:lvl1pPr>
          </a:lstStyle>
          <a:p>
            <a:endParaRPr lang="pt-BR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9334626" y="6041362"/>
            <a:ext cx="1343706" cy="365125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900">
                <a:solidFill>
                  <a:schemeClr val="tx1"/>
                </a:solidFill>
              </a:defRPr>
            </a:lvl1pPr>
          </a:lstStyle>
          <a:p>
            <a:fld id="{95802479-EEEB-4022-B096-583BFB0981F0}" type="datetimeFigureOut">
              <a:rPr lang="pt-BR" smtClean="0"/>
              <a:t>26/04/2022</a:t>
            </a:fld>
            <a:endParaRPr lang="pt-B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678331" y="5915888"/>
            <a:ext cx="1062155" cy="490599"/>
          </a:xfrm>
          <a:prstGeom prst="rect">
            <a:avLst/>
          </a:prstGeom>
        </p:spPr>
        <p:txBody>
          <a:bodyPr vert="horz" lIns="91440" tIns="45720" rIns="91440" bIns="10800" rtlCol="0" anchor="b"/>
          <a:lstStyle>
            <a:lvl1pPr algn="r">
              <a:defRPr sz="2000">
                <a:solidFill>
                  <a:schemeClr val="accent1"/>
                </a:solidFill>
              </a:defRPr>
            </a:lvl1pPr>
          </a:lstStyle>
          <a:p>
            <a:fld id="{E25575FD-E886-46BB-9446-203C0A36FE7C}" type="slidenum">
              <a:rPr lang="pt-BR" smtClean="0"/>
              <a:t>‹nº›</a:t>
            </a:fld>
            <a:endParaRPr lang="pt-BR"/>
          </a:p>
        </p:txBody>
      </p:sp>
    </p:spTree>
    <p:extLst>
      <p:ext uri="{BB962C8B-B14F-4D97-AF65-F5344CB8AC3E}">
        <p14:creationId xmlns:p14="http://schemas.microsoft.com/office/powerpoint/2010/main" val="773435013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  <p:sldLayoutId id="2147483673" r:id="rId13"/>
    <p:sldLayoutId id="2147483674" r:id="rId14"/>
  </p:sldLayoutIdLst>
  <p:txStyles>
    <p:titleStyle>
      <a:lvl1pPr algn="l" defTabSz="457200" rtl="0" eaLnBrk="1" latinLnBrk="0" hangingPunct="1">
        <a:spcBef>
          <a:spcPct val="0"/>
        </a:spcBef>
        <a:buNone/>
        <a:defRPr sz="4000" b="1" kern="1200">
          <a:solidFill>
            <a:srgbClr val="FEFEFE"/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6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5pPr>
      <a:lvl6pPr marL="24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6pPr>
      <a:lvl7pPr marL="28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8pPr>
      <a:lvl9pPr marL="3600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accent1"/>
        </a:buClr>
        <a:buFont typeface="Wingdings 2" charset="2"/>
        <a:buChar char=""/>
        <a:defRPr sz="12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0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29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1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5.png"/><Relationship Id="rId5" Type="http://schemas.openxmlformats.org/officeDocument/2006/relationships/image" Target="../media/image34.png"/><Relationship Id="rId4" Type="http://schemas.openxmlformats.org/officeDocument/2006/relationships/image" Target="../media/image33.png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6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3.png"/><Relationship Id="rId3" Type="http://schemas.openxmlformats.org/officeDocument/2006/relationships/image" Target="../media/image5.jpeg"/><Relationship Id="rId7" Type="http://schemas.openxmlformats.org/officeDocument/2006/relationships/image" Target="../media/image9.png"/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8.jpeg"/><Relationship Id="rId5" Type="http://schemas.openxmlformats.org/officeDocument/2006/relationships/image" Target="../media/image7.jpeg"/><Relationship Id="rId4" Type="http://schemas.openxmlformats.org/officeDocument/2006/relationships/image" Target="../media/image6.jpeg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6.jpeg"/><Relationship Id="rId4" Type="http://schemas.openxmlformats.org/officeDocument/2006/relationships/image" Target="../media/image5.jpeg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9.png"/><Relationship Id="rId4" Type="http://schemas.openxmlformats.org/officeDocument/2006/relationships/image" Target="../media/image8.jpeg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40.png"/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e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7" Type="http://schemas.openxmlformats.org/officeDocument/2006/relationships/image" Target="../media/image3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7.png"/><Relationship Id="rId5" Type="http://schemas.openxmlformats.org/officeDocument/2006/relationships/image" Target="../media/image16.png"/><Relationship Id="rId4" Type="http://schemas.openxmlformats.org/officeDocument/2006/relationships/image" Target="../media/image15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7" Type="http://schemas.openxmlformats.org/officeDocument/2006/relationships/image" Target="../media/image21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3.png"/><Relationship Id="rId5" Type="http://schemas.openxmlformats.org/officeDocument/2006/relationships/image" Target="../media/image24.png"/><Relationship Id="rId4" Type="http://schemas.openxmlformats.org/officeDocument/2006/relationships/image" Target="../media/image2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73C5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7B149D5-2FF1-4D37-9298-CF8D9DC39CC9}"/>
              </a:ext>
            </a:extLst>
          </p:cNvPr>
          <p:cNvSpPr txBox="1"/>
          <p:nvPr/>
        </p:nvSpPr>
        <p:spPr>
          <a:xfrm>
            <a:off x="4639732" y="1156304"/>
            <a:ext cx="2924628" cy="92333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endParaRPr lang="en-US">
              <a:latin typeface="Lastica"/>
            </a:endParaRPr>
          </a:p>
          <a:p>
            <a:br>
              <a:rPr lang="en-US">
                <a:latin typeface="Lastica"/>
              </a:rPr>
            </a:br>
            <a:endParaRPr lang="en-US">
              <a:latin typeface="Lastica"/>
            </a:endParaRPr>
          </a:p>
        </p:txBody>
      </p:sp>
      <p:pic>
        <p:nvPicPr>
          <p:cNvPr id="5" name="Picture 5">
            <a:extLst>
              <a:ext uri="{FF2B5EF4-FFF2-40B4-BE49-F238E27FC236}">
                <a16:creationId xmlns:a16="http://schemas.microsoft.com/office/drawing/2014/main" id="{424193F8-D1E1-4D9E-987C-6B48DC7E8FF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25448" y="304800"/>
            <a:ext cx="6541104" cy="6553200"/>
          </a:xfrm>
          <a:prstGeom prst="rect">
            <a:avLst/>
          </a:prstGeom>
        </p:spPr>
      </p:pic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35FDF9A8-8505-4A70-A770-D5B9CFAC3D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310922" y="4958693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32630489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533301" y="208976"/>
            <a:ext cx="66132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 err="1">
                <a:latin typeface="Biome Light"/>
                <a:cs typeface="Biome Light"/>
              </a:rPr>
              <a:t>Desenho</a:t>
            </a:r>
            <a:r>
              <a:rPr lang="en-US" sz="4800" dirty="0">
                <a:latin typeface="Biome Light"/>
                <a:cs typeface="Biome Light"/>
              </a:rPr>
              <a:t> da </a:t>
            </a:r>
            <a:r>
              <a:rPr lang="en-US" sz="4800" dirty="0" err="1">
                <a:latin typeface="Biome Light"/>
                <a:cs typeface="Biome Light"/>
              </a:rPr>
              <a:t>solução</a:t>
            </a:r>
            <a:r>
              <a:rPr lang="en-US" sz="4800" dirty="0">
                <a:latin typeface="Biome Light"/>
                <a:cs typeface="Biome Light"/>
              </a:rPr>
              <a:t> </a:t>
            </a:r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311" y="5753686"/>
            <a:ext cx="1102689" cy="1102689"/>
          </a:xfrm>
          <a:prstGeom prst="rect">
            <a:avLst/>
          </a:prstGeom>
        </p:spPr>
      </p:pic>
      <p:pic>
        <p:nvPicPr>
          <p:cNvPr id="8" name="Imagem 7" descr="Diagrama&#10;&#10;Descrição gerada automaticamente">
            <a:extLst>
              <a:ext uri="{FF2B5EF4-FFF2-40B4-BE49-F238E27FC236}">
                <a16:creationId xmlns:a16="http://schemas.microsoft.com/office/drawing/2014/main" id="{1DAB8F94-CCD2-4EB5-87E4-BBDD9F6A623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26046" y="1039973"/>
            <a:ext cx="6027727" cy="567468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57895026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BPMN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7EEBFB79-910D-4C77-BD2F-38079F199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  <p:pic>
        <p:nvPicPr>
          <p:cNvPr id="6" name="Imagem 5">
            <a:extLst>
              <a:ext uri="{FF2B5EF4-FFF2-40B4-BE49-F238E27FC236}">
                <a16:creationId xmlns:a16="http://schemas.microsoft.com/office/drawing/2014/main" id="{6A3DD2F3-B071-44E9-BEB7-C49FCE4250E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81461" y="2328997"/>
            <a:ext cx="4029075" cy="4029075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91863012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2800587" y="122746"/>
            <a:ext cx="6613218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 sz="4800" dirty="0">
                <a:latin typeface="Biome Light"/>
                <a:cs typeface="Biome Light"/>
              </a:rPr>
              <a:t>Proto Persona </a:t>
            </a:r>
          </a:p>
        </p:txBody>
      </p:sp>
      <p:pic>
        <p:nvPicPr>
          <p:cNvPr id="2" name="Picture 4" descr="Graphical user interface&#10;&#10;Description automatically generated">
            <a:extLst>
              <a:ext uri="{FF2B5EF4-FFF2-40B4-BE49-F238E27FC236}">
                <a16:creationId xmlns:a16="http://schemas.microsoft.com/office/drawing/2014/main" id="{506CABC5-BE77-A90A-8C2E-B6B0082D42B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26496" y="806903"/>
            <a:ext cx="10339009" cy="5861049"/>
          </a:xfrm>
          <a:prstGeom prst="rect">
            <a:avLst/>
          </a:prstGeom>
        </p:spPr>
      </p:pic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0454" y="5669019"/>
            <a:ext cx="1102689" cy="11026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107915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 err="1">
                <a:latin typeface="Biome Light"/>
                <a:cs typeface="Biome Light"/>
              </a:rPr>
              <a:t>Product</a:t>
            </a:r>
            <a:r>
              <a:rPr lang="pt-BR" sz="4800" dirty="0">
                <a:latin typeface="Biome Light"/>
                <a:cs typeface="Biome Light"/>
              </a:rPr>
              <a:t> Backlog e </a:t>
            </a:r>
            <a:r>
              <a:rPr lang="pt-BR" sz="4800" dirty="0" err="1">
                <a:latin typeface="Biome Light"/>
                <a:cs typeface="Biome Light"/>
              </a:rPr>
              <a:t>User</a:t>
            </a:r>
            <a:r>
              <a:rPr lang="pt-BR" sz="4800" dirty="0">
                <a:latin typeface="Biome Light"/>
                <a:cs typeface="Biome Light"/>
              </a:rPr>
              <a:t> </a:t>
            </a:r>
            <a:r>
              <a:rPr lang="pt-BR" sz="4800" dirty="0" err="1">
                <a:latin typeface="Biome Light"/>
                <a:cs typeface="Biome Light"/>
              </a:rPr>
              <a:t>Story</a:t>
            </a:r>
            <a:endParaRPr lang="pt-BR" sz="4800" dirty="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7EEBFB79-910D-4C77-BD2F-38079F199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  <p:pic>
        <p:nvPicPr>
          <p:cNvPr id="3074" name="Picture 2" descr="Scrum Masters are Not Agile Project Managers | Agile Scrum">
            <a:extLst>
              <a:ext uri="{FF2B5EF4-FFF2-40B4-BE49-F238E27FC236}">
                <a16:creationId xmlns:a16="http://schemas.microsoft.com/office/drawing/2014/main" id="{52DA6FCC-4476-41AA-AFEE-84966C783E3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548894" y="2465387"/>
            <a:ext cx="4810505" cy="34179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3076" name="Picture 4" descr="Story - Free user icons">
            <a:extLst>
              <a:ext uri="{FF2B5EF4-FFF2-40B4-BE49-F238E27FC236}">
                <a16:creationId xmlns:a16="http://schemas.microsoft.com/office/drawing/2014/main" id="{7E7AA1EA-24A6-46DD-898B-E895A98A5B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604000" y="2455997"/>
            <a:ext cx="3417991" cy="34179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26594577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err="1">
                <a:latin typeface="Biome Light"/>
                <a:cs typeface="Biome Light"/>
              </a:rPr>
              <a:t>Planner</a:t>
            </a:r>
            <a:endParaRPr lang="pt-BR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7EEBFB79-910D-4C77-BD2F-38079F199B3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  <p:pic>
        <p:nvPicPr>
          <p:cNvPr id="1026" name="Picture 2" descr="How to get email on tasks and updates of a plan in Microsoft Planner?  (Hindi) - YouTube">
            <a:extLst>
              <a:ext uri="{FF2B5EF4-FFF2-40B4-BE49-F238E27FC236}">
                <a16:creationId xmlns:a16="http://schemas.microsoft.com/office/drawing/2014/main" id="{E1572107-33F8-4950-9CD2-0A077833C11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27605" y="2562077"/>
            <a:ext cx="6536788" cy="367694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33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 contourW="6350"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44461510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0" y="122746"/>
            <a:ext cx="121920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Diagrama</a:t>
            </a:r>
            <a:r>
              <a:rPr lang="en-US" sz="4800" dirty="0">
                <a:latin typeface="Biome Light"/>
                <a:cs typeface="Biome Light"/>
              </a:rPr>
              <a:t> de Banco de dados </a:t>
            </a:r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311" y="5753686"/>
            <a:ext cx="1102689" cy="1102689"/>
          </a:xfrm>
          <a:prstGeom prst="rect">
            <a:avLst/>
          </a:prstGeom>
        </p:spPr>
      </p:pic>
      <p:pic>
        <p:nvPicPr>
          <p:cNvPr id="9" name="Imagem 8">
            <a:extLst>
              <a:ext uri="{FF2B5EF4-FFF2-40B4-BE49-F238E27FC236}">
                <a16:creationId xmlns:a16="http://schemas.microsoft.com/office/drawing/2014/main" id="{0B7745DB-D65B-4CFB-BF91-95D3FA92A69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04106" y="953743"/>
            <a:ext cx="7383788" cy="5696691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59911205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E032C97-E6C0-49D2-B133-B5F9E09C895B}"/>
              </a:ext>
            </a:extLst>
          </p:cNvPr>
          <p:cNvSpPr txBox="1"/>
          <p:nvPr/>
        </p:nvSpPr>
        <p:spPr>
          <a:xfrm>
            <a:off x="-140676" y="122746"/>
            <a:ext cx="12192000" cy="830997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sz="4800" dirty="0" err="1">
                <a:latin typeface="Biome Light"/>
                <a:cs typeface="Biome Light"/>
              </a:rPr>
              <a:t>Mock-up</a:t>
            </a:r>
            <a:r>
              <a:rPr lang="pt-BR" sz="4800" dirty="0">
                <a:latin typeface="Biome Light"/>
                <a:cs typeface="Biome Light"/>
              </a:rPr>
              <a:t> das Telas</a:t>
            </a:r>
            <a:endParaRPr lang="en-US" sz="4800" dirty="0">
              <a:latin typeface="Biome Light"/>
              <a:cs typeface="Biome Light"/>
            </a:endParaRPr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89311" y="5753686"/>
            <a:ext cx="1102689" cy="1102689"/>
          </a:xfrm>
          <a:prstGeom prst="rect">
            <a:avLst/>
          </a:prstGeom>
        </p:spPr>
      </p:pic>
      <p:pic>
        <p:nvPicPr>
          <p:cNvPr id="4" name="Imagem 3" descr="Uma imagem contendo pessoa, no interior, computador, homem&#10;&#10;Descrição gerada automaticamente">
            <a:extLst>
              <a:ext uri="{FF2B5EF4-FFF2-40B4-BE49-F238E27FC236}">
                <a16:creationId xmlns:a16="http://schemas.microsoft.com/office/drawing/2014/main" id="{FEB6AEB2-59F1-4294-94E7-A8F9BA9FF2E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1244" y="1134985"/>
            <a:ext cx="4430957" cy="277007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8" name="Imagem 7" descr="Interface gráfica do usuário, Aplicativo&#10;&#10;Descrição gerada automaticamente">
            <a:extLst>
              <a:ext uri="{FF2B5EF4-FFF2-40B4-BE49-F238E27FC236}">
                <a16:creationId xmlns:a16="http://schemas.microsoft.com/office/drawing/2014/main" id="{B069D6FD-11A6-457D-A372-15AB7E849AB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40192" y="1076489"/>
            <a:ext cx="5880564" cy="277007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1" name="Imagem 10" descr="Grupo de pessoas em jornal&#10;&#10;Descrição gerada automaticamente com confiança média">
            <a:extLst>
              <a:ext uri="{FF2B5EF4-FFF2-40B4-BE49-F238E27FC236}">
                <a16:creationId xmlns:a16="http://schemas.microsoft.com/office/drawing/2014/main" id="{698D54FE-FA32-4D2F-9EE2-114759B14544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92566" y="4086301"/>
            <a:ext cx="4588312" cy="2587242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  <p:pic>
        <p:nvPicPr>
          <p:cNvPr id="13" name="Imagem 12" descr="Interface gráfica do usuário, Site&#10;&#10;Descrição gerada automaticamente">
            <a:extLst>
              <a:ext uri="{FF2B5EF4-FFF2-40B4-BE49-F238E27FC236}">
                <a16:creationId xmlns:a16="http://schemas.microsoft.com/office/drawing/2014/main" id="{77E18ED4-85C2-4F9E-B3F1-7D2272AB319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55324" y="3996650"/>
            <a:ext cx="4944590" cy="270963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9422379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Site Estático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E7D003B2-9897-47B3-A047-59EDEC825224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pic>
        <p:nvPicPr>
          <p:cNvPr id="8" name="Imagem 7" descr="Logotipo, Ícone&#10;&#10;Descrição gerada automaticamente">
            <a:extLst>
              <a:ext uri="{FF2B5EF4-FFF2-40B4-BE49-F238E27FC236}">
                <a16:creationId xmlns:a16="http://schemas.microsoft.com/office/drawing/2014/main" id="{6BBE57A1-2758-43E6-B4F8-9DA29E7013F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3087" y="247203"/>
            <a:ext cx="1403235" cy="1403235"/>
          </a:xfrm>
          <a:prstGeom prst="rect">
            <a:avLst/>
          </a:prstGeom>
        </p:spPr>
      </p:pic>
      <p:pic>
        <p:nvPicPr>
          <p:cNvPr id="5122" name="Picture 2" descr="ícone de conceito de site estático 2306401 Vetor no Vecteezy">
            <a:extLst>
              <a:ext uri="{FF2B5EF4-FFF2-40B4-BE49-F238E27FC236}">
                <a16:creationId xmlns:a16="http://schemas.microsoft.com/office/drawing/2014/main" id="{4C221764-33B2-4D57-B128-D7754CC388DB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8619" b="34658"/>
          <a:stretch/>
        </p:blipFill>
        <p:spPr bwMode="auto">
          <a:xfrm>
            <a:off x="2666999" y="2713038"/>
            <a:ext cx="6858000" cy="3204304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117140403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AWS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67E105DC-63D7-4332-B0BA-92AC38D10DF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918" y="230795"/>
            <a:ext cx="1403235" cy="1403235"/>
          </a:xfrm>
          <a:prstGeom prst="rect">
            <a:avLst/>
          </a:prstGeom>
        </p:spPr>
      </p:pic>
      <p:pic>
        <p:nvPicPr>
          <p:cNvPr id="7170" name="Picture 2" descr="Amazon Web Services (@awscloud) / Twitter">
            <a:extLst>
              <a:ext uri="{FF2B5EF4-FFF2-40B4-BE49-F238E27FC236}">
                <a16:creationId xmlns:a16="http://schemas.microsoft.com/office/drawing/2014/main" id="{A775B6F0-B902-480E-976A-03CF9DD339E9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838073" y="2236058"/>
            <a:ext cx="4405373" cy="4405373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9112820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Aplicação Java 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820C43B2-F6B7-4CCA-9D1F-29EEA334F8B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1800" y="239286"/>
            <a:ext cx="1403235" cy="1403235"/>
          </a:xfrm>
          <a:prstGeom prst="rect">
            <a:avLst/>
          </a:prstGeom>
        </p:spPr>
      </p:pic>
      <p:pic>
        <p:nvPicPr>
          <p:cNvPr id="6146" name="Picture 2" descr="ícone Java, original, a marca, logo Livre - Icon-Icons.com">
            <a:extLst>
              <a:ext uri="{FF2B5EF4-FFF2-40B4-BE49-F238E27FC236}">
                <a16:creationId xmlns:a16="http://schemas.microsoft.com/office/drawing/2014/main" id="{2A7E1DBD-3EF4-4C24-A83C-9C578FBF49F1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92104" y="2236059"/>
            <a:ext cx="4244990" cy="4244990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5606226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7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/>
              <a:t>Grupo 9</a:t>
            </a:r>
            <a:endParaRPr lang="en-US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40E2F2D8-4BD0-4AD5-94FC-28D42088CD2A}"/>
              </a:ext>
            </a:extLst>
          </p:cNvPr>
          <p:cNvSpPr txBox="1"/>
          <p:nvPr/>
        </p:nvSpPr>
        <p:spPr>
          <a:xfrm>
            <a:off x="900024" y="5141345"/>
            <a:ext cx="1161690" cy="1200329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285750" indent="-285115">
              <a:buFont typeface="Arial,Sans-Serif"/>
              <a:buChar char="•"/>
            </a:pPr>
            <a:endParaRPr lang="pt-BR" b="1">
              <a:solidFill>
                <a:schemeClr val="bg1"/>
              </a:solidFill>
              <a:ea typeface="+mn-lt"/>
              <a:cs typeface="+mn-lt"/>
            </a:endParaRPr>
          </a:p>
          <a:p>
            <a:pPr marL="635"/>
            <a:endParaRPr lang="pt-BR" b="1">
              <a:solidFill>
                <a:schemeClr val="bg1"/>
              </a:solidFill>
            </a:endParaRPr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E831C74E-6714-47A3-8872-6F8BE2388C08}"/>
              </a:ext>
            </a:extLst>
          </p:cNvPr>
          <p:cNvSpPr/>
          <p:nvPr/>
        </p:nvSpPr>
        <p:spPr>
          <a:xfrm>
            <a:off x="-13732" y="-16983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     Apresentação dos Integrantes</a:t>
            </a:r>
          </a:p>
        </p:txBody>
      </p:sp>
      <p:sp>
        <p:nvSpPr>
          <p:cNvPr id="9" name="Fluxograma: Classificar 3">
            <a:extLst>
              <a:ext uri="{FF2B5EF4-FFF2-40B4-BE49-F238E27FC236}">
                <a16:creationId xmlns:a16="http://schemas.microsoft.com/office/drawing/2014/main" id="{13B88574-8D21-4C54-97B9-9BB04A309840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0" name="Flowchart: Connector 9">
            <a:extLst>
              <a:ext uri="{FF2B5EF4-FFF2-40B4-BE49-F238E27FC236}">
                <a16:creationId xmlns:a16="http://schemas.microsoft.com/office/drawing/2014/main" id="{3F1955B8-65EA-45DB-AF44-13692127B532}"/>
              </a:ext>
            </a:extLst>
          </p:cNvPr>
          <p:cNvSpPr/>
          <p:nvPr/>
        </p:nvSpPr>
        <p:spPr>
          <a:xfrm>
            <a:off x="1098281" y="3609125"/>
            <a:ext cx="1207698" cy="1265207"/>
          </a:xfrm>
          <a:prstGeom prst="flowChartConnector">
            <a:avLst/>
          </a:prstGeom>
          <a:blipFill dpi="0"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17D7F3AA-6910-4BD4-88A8-BD926CB33BBB}"/>
              </a:ext>
            </a:extLst>
          </p:cNvPr>
          <p:cNvSpPr txBox="1"/>
          <p:nvPr/>
        </p:nvSpPr>
        <p:spPr>
          <a:xfrm>
            <a:off x="2741936" y="4988456"/>
            <a:ext cx="1305465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635" algn="ctr"/>
            <a:r>
              <a:rPr lang="pt-BR" b="1" err="1">
                <a:solidFill>
                  <a:schemeClr val="bg1"/>
                </a:solidFill>
                <a:latin typeface="Biome Light"/>
                <a:cs typeface="Biome Light"/>
              </a:rPr>
              <a:t>Donilo</a:t>
            </a:r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635"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Jordão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296AE2EB-D0E0-4B58-BCEF-8FFE84B6397A}"/>
              </a:ext>
            </a:extLst>
          </p:cNvPr>
          <p:cNvSpPr txBox="1"/>
          <p:nvPr/>
        </p:nvSpPr>
        <p:spPr>
          <a:xfrm>
            <a:off x="1042227" y="4987557"/>
            <a:ext cx="1463616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Cristian 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Alexandre</a:t>
            </a:r>
            <a:endParaRPr lang="pt-BR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3" name="Flowchart: Connector 12">
            <a:extLst>
              <a:ext uri="{FF2B5EF4-FFF2-40B4-BE49-F238E27FC236}">
                <a16:creationId xmlns:a16="http://schemas.microsoft.com/office/drawing/2014/main" id="{ADB0D5E7-E905-4076-8B34-126E48D97667}"/>
              </a:ext>
            </a:extLst>
          </p:cNvPr>
          <p:cNvSpPr/>
          <p:nvPr/>
        </p:nvSpPr>
        <p:spPr>
          <a:xfrm>
            <a:off x="2877136" y="3609125"/>
            <a:ext cx="1207698" cy="1207697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4" name="Flowchart: Connector 13">
            <a:extLst>
              <a:ext uri="{FF2B5EF4-FFF2-40B4-BE49-F238E27FC236}">
                <a16:creationId xmlns:a16="http://schemas.microsoft.com/office/drawing/2014/main" id="{E2DED17F-74FB-444F-A6BC-05667294D2D2}"/>
              </a:ext>
            </a:extLst>
          </p:cNvPr>
          <p:cNvSpPr/>
          <p:nvPr/>
        </p:nvSpPr>
        <p:spPr>
          <a:xfrm>
            <a:off x="4616795" y="3609126"/>
            <a:ext cx="1207698" cy="1207697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C75DA9F9-4563-4916-BB06-44E6DBC384B5}"/>
              </a:ext>
            </a:extLst>
          </p:cNvPr>
          <p:cNvSpPr txBox="1"/>
          <p:nvPr/>
        </p:nvSpPr>
        <p:spPr>
          <a:xfrm>
            <a:off x="4520649" y="4986659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Gustavo Volpe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sp>
        <p:nvSpPr>
          <p:cNvPr id="16" name="Flowchart: Connector 15">
            <a:extLst>
              <a:ext uri="{FF2B5EF4-FFF2-40B4-BE49-F238E27FC236}">
                <a16:creationId xmlns:a16="http://schemas.microsoft.com/office/drawing/2014/main" id="{1A7F969E-09BA-421F-AC8E-55AD9668BDF9}"/>
              </a:ext>
            </a:extLst>
          </p:cNvPr>
          <p:cNvSpPr/>
          <p:nvPr/>
        </p:nvSpPr>
        <p:spPr>
          <a:xfrm>
            <a:off x="6356455" y="3609125"/>
            <a:ext cx="1207698" cy="1207697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923618F-65C7-4711-9336-1D8016C0F867}"/>
              </a:ext>
            </a:extLst>
          </p:cNvPr>
          <p:cNvSpPr txBox="1"/>
          <p:nvPr/>
        </p:nvSpPr>
        <p:spPr>
          <a:xfrm>
            <a:off x="6360052" y="4985760"/>
            <a:ext cx="1391729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João Pedro</a:t>
            </a:r>
            <a:r>
              <a:rPr lang="pt-BR" b="1">
                <a:solidFill>
                  <a:schemeClr val="bg1"/>
                </a:solidFill>
                <a:latin typeface="Century Gothic"/>
              </a:rPr>
              <a:t> </a:t>
            </a:r>
            <a:endParaRPr lang="en-US">
              <a:solidFill>
                <a:schemeClr val="bg1"/>
              </a:solidFill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1B0F7E0-23F6-4C26-BC28-0B68FA1E21F5}"/>
              </a:ext>
            </a:extLst>
          </p:cNvPr>
          <p:cNvSpPr txBox="1"/>
          <p:nvPr/>
        </p:nvSpPr>
        <p:spPr>
          <a:xfrm>
            <a:off x="8285720" y="4970485"/>
            <a:ext cx="816634" cy="64633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Julia Dias </a:t>
            </a:r>
            <a:endParaRPr lang="en-US"/>
          </a:p>
        </p:txBody>
      </p:sp>
      <p:sp>
        <p:nvSpPr>
          <p:cNvPr id="20" name="Flowchart: Connector 19">
            <a:extLst>
              <a:ext uri="{FF2B5EF4-FFF2-40B4-BE49-F238E27FC236}">
                <a16:creationId xmlns:a16="http://schemas.microsoft.com/office/drawing/2014/main" id="{2DD4D9FF-E027-4279-9042-39FFE54F8D7A}"/>
              </a:ext>
            </a:extLst>
          </p:cNvPr>
          <p:cNvSpPr/>
          <p:nvPr/>
        </p:nvSpPr>
        <p:spPr>
          <a:xfrm>
            <a:off x="8096116" y="3551615"/>
            <a:ext cx="1207698" cy="1265207"/>
          </a:xfrm>
          <a:prstGeom prst="flowChartConnector">
            <a:avLst/>
          </a:prstGeom>
          <a:blipFill dpi="0" rotWithShape="1">
            <a:blip r:embed="rId6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1" name="Flowchart: Connector 20">
            <a:extLst>
              <a:ext uri="{FF2B5EF4-FFF2-40B4-BE49-F238E27FC236}">
                <a16:creationId xmlns:a16="http://schemas.microsoft.com/office/drawing/2014/main" id="{5E59E814-020C-4B11-BAD5-7AC688FE7E2B}"/>
              </a:ext>
            </a:extLst>
          </p:cNvPr>
          <p:cNvSpPr/>
          <p:nvPr/>
        </p:nvSpPr>
        <p:spPr>
          <a:xfrm>
            <a:off x="9835776" y="3551614"/>
            <a:ext cx="1207698" cy="1207697"/>
          </a:xfrm>
          <a:prstGeom prst="flowChartConnector">
            <a:avLst/>
          </a:prstGeom>
          <a:blipFill dpi="0" rotWithShape="1">
            <a:blip r:embed="rId7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131500AA-A2C5-4774-BCEB-00237AFB39B4}"/>
              </a:ext>
            </a:extLst>
          </p:cNvPr>
          <p:cNvSpPr txBox="1"/>
          <p:nvPr/>
        </p:nvSpPr>
        <p:spPr>
          <a:xfrm>
            <a:off x="9938217" y="4983963"/>
            <a:ext cx="989163" cy="64250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pt-BR" b="1">
                <a:solidFill>
                  <a:schemeClr val="bg1"/>
                </a:solidFill>
                <a:latin typeface="Biome Light"/>
                <a:cs typeface="Biome Light"/>
              </a:rPr>
              <a:t>Letícia Costa</a:t>
            </a:r>
            <a:endParaRPr lang="en-US">
              <a:solidFill>
                <a:schemeClr val="bg1"/>
              </a:solidFill>
              <a:latin typeface="Biome Light"/>
              <a:cs typeface="Biome Light"/>
            </a:endParaRPr>
          </a:p>
        </p:txBody>
      </p:sp>
      <p:pic>
        <p:nvPicPr>
          <p:cNvPr id="4" name="Imagem 3" descr="Logotipo, Ícone&#10;&#10;Descrição gerada automaticamente">
            <a:extLst>
              <a:ext uri="{FF2B5EF4-FFF2-40B4-BE49-F238E27FC236}">
                <a16:creationId xmlns:a16="http://schemas.microsoft.com/office/drawing/2014/main" id="{56B42E1F-9A79-4E09-8E94-E9164450D6CC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9397417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GitHub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7" name="Imagem 6" descr="Logotipo, Ícone&#10;&#10;Descrição gerada automaticamente">
            <a:extLst>
              <a:ext uri="{FF2B5EF4-FFF2-40B4-BE49-F238E27FC236}">
                <a16:creationId xmlns:a16="http://schemas.microsoft.com/office/drawing/2014/main" id="{6FEBB88A-39BF-4388-88CF-12D7AE8B2ED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44" y="239286"/>
            <a:ext cx="1403235" cy="1403235"/>
          </a:xfrm>
          <a:prstGeom prst="rect">
            <a:avLst/>
          </a:prstGeom>
        </p:spPr>
      </p:pic>
      <p:pic>
        <p:nvPicPr>
          <p:cNvPr id="8196" name="Picture 4" descr="GitHub logo and symbol, meaning, history, PNG">
            <a:extLst>
              <a:ext uri="{FF2B5EF4-FFF2-40B4-BE49-F238E27FC236}">
                <a16:creationId xmlns:a16="http://schemas.microsoft.com/office/drawing/2014/main" id="{DDFC4461-D779-4E41-BCD6-A90DA5644A2C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607901" y="2312014"/>
            <a:ext cx="6976195" cy="3924109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194295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8206" y="-10727"/>
            <a:ext cx="12192000" cy="6858000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93E809F-959E-4D78-BB3F-E6425F9B3F82}"/>
              </a:ext>
            </a:extLst>
          </p:cNvPr>
          <p:cNvSpPr txBox="1"/>
          <p:nvPr/>
        </p:nvSpPr>
        <p:spPr>
          <a:xfrm>
            <a:off x="1629880" y="7168"/>
            <a:ext cx="8231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Plano de Resposta / 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EA41FB9-3938-405F-A3A5-1E7DCD18D4AD}"/>
              </a:ext>
            </a:extLst>
          </p:cNvPr>
          <p:cNvSpPr/>
          <p:nvPr/>
        </p:nvSpPr>
        <p:spPr>
          <a:xfrm>
            <a:off x="365760" y="1055077"/>
            <a:ext cx="11141612" cy="5598941"/>
          </a:xfrm>
          <a:prstGeom prst="rect">
            <a:avLst/>
          </a:prstGeom>
          <a:solidFill>
            <a:srgbClr val="86C7ED"/>
          </a:solidFill>
          <a:ln>
            <a:solidFill>
              <a:srgbClr val="86C7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C0BCA14-9E62-46E4-AB0C-921F8304680C}"/>
              </a:ext>
            </a:extLst>
          </p:cNvPr>
          <p:cNvSpPr/>
          <p:nvPr/>
        </p:nvSpPr>
        <p:spPr>
          <a:xfrm>
            <a:off x="1280156" y="2460705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CA433D7-B542-43EA-9B91-C769CC394784}"/>
              </a:ext>
            </a:extLst>
          </p:cNvPr>
          <p:cNvSpPr/>
          <p:nvPr/>
        </p:nvSpPr>
        <p:spPr>
          <a:xfrm>
            <a:off x="1266086" y="3875788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14E7DDFF-3669-45C7-B820-3CA3E8CCB19E}"/>
              </a:ext>
            </a:extLst>
          </p:cNvPr>
          <p:cNvSpPr/>
          <p:nvPr/>
        </p:nvSpPr>
        <p:spPr>
          <a:xfrm>
            <a:off x="1266086" y="5285219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0454" y="5669019"/>
            <a:ext cx="1102689" cy="1102689"/>
          </a:xfrm>
          <a:prstGeom prst="rect">
            <a:avLst/>
          </a:prstGeom>
        </p:spPr>
      </p:pic>
      <p:sp>
        <p:nvSpPr>
          <p:cNvPr id="26" name="Fluxograma: Decisão 25">
            <a:extLst>
              <a:ext uri="{FF2B5EF4-FFF2-40B4-BE49-F238E27FC236}">
                <a16:creationId xmlns:a16="http://schemas.microsoft.com/office/drawing/2014/main" id="{634DF0D4-BDBE-4447-B7C7-AC5D7973BA55}"/>
              </a:ext>
            </a:extLst>
          </p:cNvPr>
          <p:cNvSpPr/>
          <p:nvPr/>
        </p:nvSpPr>
        <p:spPr>
          <a:xfrm>
            <a:off x="365760" y="2435802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ecisão 29">
            <a:extLst>
              <a:ext uri="{FF2B5EF4-FFF2-40B4-BE49-F238E27FC236}">
                <a16:creationId xmlns:a16="http://schemas.microsoft.com/office/drawing/2014/main" id="{146175DA-CA40-4B76-836F-2D7102D798B4}"/>
              </a:ext>
            </a:extLst>
          </p:cNvPr>
          <p:cNvSpPr/>
          <p:nvPr/>
        </p:nvSpPr>
        <p:spPr>
          <a:xfrm>
            <a:off x="337620" y="3875788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Fluxograma: Decisão 30">
            <a:extLst>
              <a:ext uri="{FF2B5EF4-FFF2-40B4-BE49-F238E27FC236}">
                <a16:creationId xmlns:a16="http://schemas.microsoft.com/office/drawing/2014/main" id="{77784F53-AE35-4AD2-9D09-ACA651252FF9}"/>
              </a:ext>
            </a:extLst>
          </p:cNvPr>
          <p:cNvSpPr/>
          <p:nvPr/>
        </p:nvSpPr>
        <p:spPr>
          <a:xfrm>
            <a:off x="323551" y="5305860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FA0A16B9-F6CE-4CD5-B51B-E4C89F9F62F5}"/>
              </a:ext>
            </a:extLst>
          </p:cNvPr>
          <p:cNvSpPr txBox="1"/>
          <p:nvPr/>
        </p:nvSpPr>
        <p:spPr>
          <a:xfrm>
            <a:off x="704385" y="2897372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Louco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605EC12-D214-460A-9EE7-3D1EF737120B}"/>
              </a:ext>
            </a:extLst>
          </p:cNvPr>
          <p:cNvSpPr txBox="1"/>
          <p:nvPr/>
        </p:nvSpPr>
        <p:spPr>
          <a:xfrm>
            <a:off x="628357" y="4355348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Triste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671FC68-6DBE-4DA4-A8F5-86325C344870}"/>
              </a:ext>
            </a:extLst>
          </p:cNvPr>
          <p:cNvSpPr txBox="1"/>
          <p:nvPr/>
        </p:nvSpPr>
        <p:spPr>
          <a:xfrm>
            <a:off x="667229" y="5767430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Contente</a:t>
            </a:r>
          </a:p>
        </p:txBody>
      </p:sp>
      <p:sp>
        <p:nvSpPr>
          <p:cNvPr id="36" name="Flowchart: Connector 8">
            <a:extLst>
              <a:ext uri="{FF2B5EF4-FFF2-40B4-BE49-F238E27FC236}">
                <a16:creationId xmlns:a16="http://schemas.microsoft.com/office/drawing/2014/main" id="{89799DEA-5E0A-42C8-8916-9A4B64167ED4}"/>
              </a:ext>
            </a:extLst>
          </p:cNvPr>
          <p:cNvSpPr/>
          <p:nvPr/>
        </p:nvSpPr>
        <p:spPr>
          <a:xfrm>
            <a:off x="2900976" y="1125288"/>
            <a:ext cx="1207698" cy="1265207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498BC20-E715-43CB-A9F8-7B43BBF90789}"/>
              </a:ext>
            </a:extLst>
          </p:cNvPr>
          <p:cNvSpPr txBox="1"/>
          <p:nvPr/>
        </p:nvSpPr>
        <p:spPr>
          <a:xfrm>
            <a:off x="2539054" y="2626359"/>
            <a:ext cx="2282504" cy="1107996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Quantidade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atividades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fazer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no final da sprint  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Seguir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uma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quantidade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linear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tarefas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EDA160C-F0FC-4139-849B-3C8756D0EEFA}"/>
              </a:ext>
            </a:extLst>
          </p:cNvPr>
          <p:cNvSpPr txBox="1"/>
          <p:nvPr/>
        </p:nvSpPr>
        <p:spPr>
          <a:xfrm>
            <a:off x="2264902" y="3963331"/>
            <a:ext cx="2820970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alguns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momentos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acúmulo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entregáveis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e no final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acabamos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ficando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pressionados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muita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coisa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fazer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 ---&gt;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Começar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força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depois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reduzindo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contrário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84107B3-7305-4366-82B1-D8340BB80006}"/>
              </a:ext>
            </a:extLst>
          </p:cNvPr>
          <p:cNvSpPr txBox="1"/>
          <p:nvPr/>
        </p:nvSpPr>
        <p:spPr>
          <a:xfrm>
            <a:off x="2562288" y="5550405"/>
            <a:ext cx="2230507" cy="7694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Ser um time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unido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que sempre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tenta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entender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outro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ajudar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Boa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convivência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grupo</a:t>
            </a:r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2C3BA30-F5DF-409C-983D-9301FC335CEB}"/>
              </a:ext>
            </a:extLst>
          </p:cNvPr>
          <p:cNvCxnSpPr/>
          <p:nvPr/>
        </p:nvCxnSpPr>
        <p:spPr>
          <a:xfrm>
            <a:off x="5085872" y="2626359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3F7AC49-932B-4C2E-85DE-1C495BF63F1B}"/>
              </a:ext>
            </a:extLst>
          </p:cNvPr>
          <p:cNvCxnSpPr/>
          <p:nvPr/>
        </p:nvCxnSpPr>
        <p:spPr>
          <a:xfrm>
            <a:off x="5128075" y="4160898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31563127-D02D-48D7-89B6-AA385D60B4D7}"/>
              </a:ext>
            </a:extLst>
          </p:cNvPr>
          <p:cNvCxnSpPr/>
          <p:nvPr/>
        </p:nvCxnSpPr>
        <p:spPr>
          <a:xfrm>
            <a:off x="5128075" y="5550405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6" name="Flowchart: Connector 12">
            <a:extLst>
              <a:ext uri="{FF2B5EF4-FFF2-40B4-BE49-F238E27FC236}">
                <a16:creationId xmlns:a16="http://schemas.microsoft.com/office/drawing/2014/main" id="{9024F0CC-6A1F-4041-A3F5-F34410DD1621}"/>
              </a:ext>
            </a:extLst>
          </p:cNvPr>
          <p:cNvSpPr/>
          <p:nvPr/>
        </p:nvSpPr>
        <p:spPr>
          <a:xfrm>
            <a:off x="6242115" y="1209757"/>
            <a:ext cx="1207698" cy="1207697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2D7EFC6-4EDB-49A7-AE62-4E271EBB31A5}"/>
              </a:ext>
            </a:extLst>
          </p:cNvPr>
          <p:cNvSpPr txBox="1"/>
          <p:nvPr/>
        </p:nvSpPr>
        <p:spPr>
          <a:xfrm>
            <a:off x="5485630" y="5490140"/>
            <a:ext cx="2722502" cy="7694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Grupo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trabalhou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ativamente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de forma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ágil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Ainda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é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perfeito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mas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estamos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caminhando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uma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grande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melhoria</a:t>
            </a:r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6F41E262-B1B8-4B3A-8371-C09BCA6BB49A}"/>
              </a:ext>
            </a:extLst>
          </p:cNvPr>
          <p:cNvSpPr txBox="1"/>
          <p:nvPr/>
        </p:nvSpPr>
        <p:spPr>
          <a:xfrm>
            <a:off x="5324451" y="2494823"/>
            <a:ext cx="3280574" cy="1446550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Sobrecarga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parte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técnica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projeto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Muitas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partes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pareciam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simples e se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demonstraram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complexas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com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uma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grande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quantidade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erros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; </a:t>
            </a:r>
            <a:b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</a:br>
            <a:r>
              <a:rPr lang="en-US" sz="1100" dirty="0">
                <a:solidFill>
                  <a:schemeClr val="bg1"/>
                </a:solidFill>
              </a:rPr>
              <a:t>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Dividir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tarefas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analisar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difíceis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quanto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antes.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0BD1F02C-CB61-4066-8E10-ADD5A9AB992E}"/>
              </a:ext>
            </a:extLst>
          </p:cNvPr>
          <p:cNvSpPr txBox="1"/>
          <p:nvPr/>
        </p:nvSpPr>
        <p:spPr>
          <a:xfrm>
            <a:off x="5324450" y="3918897"/>
            <a:ext cx="2969429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Falta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autonomia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grupo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hora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pegar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atividades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no planner;</a:t>
            </a:r>
          </a:p>
          <a:p>
            <a:pPr algn="ctr"/>
            <a:r>
              <a:rPr lang="en-US" sz="1100" dirty="0">
                <a:solidFill>
                  <a:schemeClr val="bg1"/>
                </a:solidFill>
              </a:rPr>
              <a:t>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Pegar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tarefas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cumprir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prazos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mesma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se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conseguir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pedir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ajuda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outros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membros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ou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professores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;</a:t>
            </a: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C5F9C1FD-F53F-4D22-8810-2E4DF2F2A93A}"/>
              </a:ext>
            </a:extLst>
          </p:cNvPr>
          <p:cNvCxnSpPr/>
          <p:nvPr/>
        </p:nvCxnSpPr>
        <p:spPr>
          <a:xfrm>
            <a:off x="8593703" y="3984295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7B294412-E4BA-4486-872E-1790491546D7}"/>
              </a:ext>
            </a:extLst>
          </p:cNvPr>
          <p:cNvCxnSpPr/>
          <p:nvPr/>
        </p:nvCxnSpPr>
        <p:spPr>
          <a:xfrm>
            <a:off x="8593703" y="2626359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1DE87069-D2DB-416F-80B8-F233BAD24D6D}"/>
              </a:ext>
            </a:extLst>
          </p:cNvPr>
          <p:cNvCxnSpPr/>
          <p:nvPr/>
        </p:nvCxnSpPr>
        <p:spPr>
          <a:xfrm>
            <a:off x="8593703" y="5444575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Flowchart: Connector 5">
            <a:extLst>
              <a:ext uri="{FF2B5EF4-FFF2-40B4-BE49-F238E27FC236}">
                <a16:creationId xmlns:a16="http://schemas.microsoft.com/office/drawing/2014/main" id="{7D83EFF9-FCE9-4794-9254-B8D9BE140FDB}"/>
              </a:ext>
            </a:extLst>
          </p:cNvPr>
          <p:cNvSpPr/>
          <p:nvPr/>
        </p:nvSpPr>
        <p:spPr>
          <a:xfrm>
            <a:off x="9257603" y="1182798"/>
            <a:ext cx="1207698" cy="1207697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654FC02-9B77-47E5-A162-8309A4A3193E}"/>
              </a:ext>
            </a:extLst>
          </p:cNvPr>
          <p:cNvSpPr txBox="1"/>
          <p:nvPr/>
        </p:nvSpPr>
        <p:spPr>
          <a:xfrm>
            <a:off x="8904849" y="2626359"/>
            <a:ext cx="2194560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Alguns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entregáveis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serem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difíceis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 que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aparentavam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tentar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entender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funciona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38275A0D-F01C-4DDC-A272-8A7945E308E9}"/>
              </a:ext>
            </a:extLst>
          </p:cNvPr>
          <p:cNvSpPr txBox="1"/>
          <p:nvPr/>
        </p:nvSpPr>
        <p:spPr>
          <a:xfrm>
            <a:off x="8904848" y="3963331"/>
            <a:ext cx="2194559" cy="95968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notas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análise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sistemas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tentar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se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ajudar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ainda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relação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dificuldades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matéria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60384BDD-80D6-49A5-9733-78DFF593A4AB}"/>
              </a:ext>
            </a:extLst>
          </p:cNvPr>
          <p:cNvSpPr txBox="1"/>
          <p:nvPr/>
        </p:nvSpPr>
        <p:spPr>
          <a:xfrm>
            <a:off x="8691121" y="5312572"/>
            <a:ext cx="2486751" cy="144655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grupo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todo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muito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comprometido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Reuniões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/ daily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acompanhamento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atividades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Saber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aconselhar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trabalho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faculdade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068003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8206" y="-10727"/>
            <a:ext cx="12192000" cy="6858000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 dirty="0"/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D93E809F-959E-4D78-BB3F-E6425F9B3F82}"/>
              </a:ext>
            </a:extLst>
          </p:cNvPr>
          <p:cNvSpPr txBox="1"/>
          <p:nvPr/>
        </p:nvSpPr>
        <p:spPr>
          <a:xfrm>
            <a:off x="1629880" y="7168"/>
            <a:ext cx="8231572" cy="830997"/>
          </a:xfrm>
          <a:prstGeom prst="rect">
            <a:avLst/>
          </a:prstGeom>
          <a:noFill/>
        </p:spPr>
        <p:txBody>
          <a:bodyPr wrap="square">
            <a:spAutoFit/>
          </a:bodyPr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Plano de Resposta / Ação</a:t>
            </a:r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5EA41FB9-3938-405F-A3A5-1E7DCD18D4AD}"/>
              </a:ext>
            </a:extLst>
          </p:cNvPr>
          <p:cNvSpPr/>
          <p:nvPr/>
        </p:nvSpPr>
        <p:spPr>
          <a:xfrm>
            <a:off x="395830" y="1039971"/>
            <a:ext cx="11141612" cy="5598941"/>
          </a:xfrm>
          <a:prstGeom prst="rect">
            <a:avLst/>
          </a:prstGeom>
          <a:solidFill>
            <a:srgbClr val="86C7ED"/>
          </a:solidFill>
          <a:ln>
            <a:solidFill>
              <a:srgbClr val="86C7ED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5" name="Retângulo 14">
            <a:extLst>
              <a:ext uri="{FF2B5EF4-FFF2-40B4-BE49-F238E27FC236}">
                <a16:creationId xmlns:a16="http://schemas.microsoft.com/office/drawing/2014/main" id="{7C0BCA14-9E62-46E4-AB0C-921F8304680C}"/>
              </a:ext>
            </a:extLst>
          </p:cNvPr>
          <p:cNvSpPr/>
          <p:nvPr/>
        </p:nvSpPr>
        <p:spPr>
          <a:xfrm>
            <a:off x="1280156" y="2460705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7" name="Retângulo 26">
            <a:extLst>
              <a:ext uri="{FF2B5EF4-FFF2-40B4-BE49-F238E27FC236}">
                <a16:creationId xmlns:a16="http://schemas.microsoft.com/office/drawing/2014/main" id="{0CA433D7-B542-43EA-9B91-C769CC394784}"/>
              </a:ext>
            </a:extLst>
          </p:cNvPr>
          <p:cNvSpPr/>
          <p:nvPr/>
        </p:nvSpPr>
        <p:spPr>
          <a:xfrm>
            <a:off x="1266086" y="3875788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28" name="Retângulo 27">
            <a:extLst>
              <a:ext uri="{FF2B5EF4-FFF2-40B4-BE49-F238E27FC236}">
                <a16:creationId xmlns:a16="http://schemas.microsoft.com/office/drawing/2014/main" id="{14E7DDFF-3669-45C7-B820-3CA3E8CCB19E}"/>
              </a:ext>
            </a:extLst>
          </p:cNvPr>
          <p:cNvSpPr/>
          <p:nvPr/>
        </p:nvSpPr>
        <p:spPr>
          <a:xfrm>
            <a:off x="1266085" y="5285217"/>
            <a:ext cx="10128737" cy="1257433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2AE32ED1-E03F-45C3-8C1C-1C0784C5B6A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80454" y="5669019"/>
            <a:ext cx="1102689" cy="1102689"/>
          </a:xfrm>
          <a:prstGeom prst="rect">
            <a:avLst/>
          </a:prstGeom>
        </p:spPr>
      </p:pic>
      <p:sp>
        <p:nvSpPr>
          <p:cNvPr id="26" name="Fluxograma: Decisão 25">
            <a:extLst>
              <a:ext uri="{FF2B5EF4-FFF2-40B4-BE49-F238E27FC236}">
                <a16:creationId xmlns:a16="http://schemas.microsoft.com/office/drawing/2014/main" id="{634DF0D4-BDBE-4447-B7C7-AC5D7973BA55}"/>
              </a:ext>
            </a:extLst>
          </p:cNvPr>
          <p:cNvSpPr/>
          <p:nvPr/>
        </p:nvSpPr>
        <p:spPr>
          <a:xfrm>
            <a:off x="365760" y="2435802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0" name="Fluxograma: Decisão 29">
            <a:extLst>
              <a:ext uri="{FF2B5EF4-FFF2-40B4-BE49-F238E27FC236}">
                <a16:creationId xmlns:a16="http://schemas.microsoft.com/office/drawing/2014/main" id="{146175DA-CA40-4B76-836F-2D7102D798B4}"/>
              </a:ext>
            </a:extLst>
          </p:cNvPr>
          <p:cNvSpPr/>
          <p:nvPr/>
        </p:nvSpPr>
        <p:spPr>
          <a:xfrm>
            <a:off x="337463" y="3874141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1" name="Fluxograma: Decisão 30">
            <a:extLst>
              <a:ext uri="{FF2B5EF4-FFF2-40B4-BE49-F238E27FC236}">
                <a16:creationId xmlns:a16="http://schemas.microsoft.com/office/drawing/2014/main" id="{77784F53-AE35-4AD2-9D09-ACA651252FF9}"/>
              </a:ext>
            </a:extLst>
          </p:cNvPr>
          <p:cNvSpPr/>
          <p:nvPr/>
        </p:nvSpPr>
        <p:spPr>
          <a:xfrm>
            <a:off x="351680" y="5280735"/>
            <a:ext cx="1885071" cy="1292472"/>
          </a:xfrm>
          <a:prstGeom prst="flowChartDecision">
            <a:avLst/>
          </a:prstGeom>
          <a:solidFill>
            <a:srgbClr val="5271FF"/>
          </a:solidFill>
          <a:ln>
            <a:solidFill>
              <a:srgbClr val="5271FF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33" name="CaixaDeTexto 32">
            <a:extLst>
              <a:ext uri="{FF2B5EF4-FFF2-40B4-BE49-F238E27FC236}">
                <a16:creationId xmlns:a16="http://schemas.microsoft.com/office/drawing/2014/main" id="{FA0A16B9-F6CE-4CD5-B51B-E4C89F9F62F5}"/>
              </a:ext>
            </a:extLst>
          </p:cNvPr>
          <p:cNvSpPr txBox="1"/>
          <p:nvPr/>
        </p:nvSpPr>
        <p:spPr>
          <a:xfrm>
            <a:off x="704385" y="2897372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Louco</a:t>
            </a:r>
          </a:p>
        </p:txBody>
      </p:sp>
      <p:sp>
        <p:nvSpPr>
          <p:cNvPr id="34" name="CaixaDeTexto 33">
            <a:extLst>
              <a:ext uri="{FF2B5EF4-FFF2-40B4-BE49-F238E27FC236}">
                <a16:creationId xmlns:a16="http://schemas.microsoft.com/office/drawing/2014/main" id="{3605EC12-D214-460A-9EE7-3D1EF737120B}"/>
              </a:ext>
            </a:extLst>
          </p:cNvPr>
          <p:cNvSpPr txBox="1"/>
          <p:nvPr/>
        </p:nvSpPr>
        <p:spPr>
          <a:xfrm>
            <a:off x="628357" y="4355348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Triste</a:t>
            </a:r>
          </a:p>
        </p:txBody>
      </p:sp>
      <p:sp>
        <p:nvSpPr>
          <p:cNvPr id="35" name="CaixaDeTexto 34">
            <a:extLst>
              <a:ext uri="{FF2B5EF4-FFF2-40B4-BE49-F238E27FC236}">
                <a16:creationId xmlns:a16="http://schemas.microsoft.com/office/drawing/2014/main" id="{D671FC68-6DBE-4DA4-A8F5-86325C344870}"/>
              </a:ext>
            </a:extLst>
          </p:cNvPr>
          <p:cNvSpPr txBox="1"/>
          <p:nvPr/>
        </p:nvSpPr>
        <p:spPr>
          <a:xfrm>
            <a:off x="667229" y="5767430"/>
            <a:ext cx="12821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b="1" dirty="0">
                <a:latin typeface="Biome Light" panose="020B0303030204020804" pitchFamily="34" charset="0"/>
                <a:cs typeface="Biome Light" panose="020B0303030204020804" pitchFamily="34" charset="0"/>
              </a:rPr>
              <a:t>Contente</a:t>
            </a:r>
          </a:p>
        </p:txBody>
      </p:sp>
      <p:sp>
        <p:nvSpPr>
          <p:cNvPr id="37" name="CaixaDeTexto 36">
            <a:extLst>
              <a:ext uri="{FF2B5EF4-FFF2-40B4-BE49-F238E27FC236}">
                <a16:creationId xmlns:a16="http://schemas.microsoft.com/office/drawing/2014/main" id="{3498BC20-E715-43CB-A9F8-7B43BBF90789}"/>
              </a:ext>
            </a:extLst>
          </p:cNvPr>
          <p:cNvSpPr txBox="1"/>
          <p:nvPr/>
        </p:nvSpPr>
        <p:spPr>
          <a:xfrm>
            <a:off x="2149066" y="2471647"/>
            <a:ext cx="3176707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just"/>
            <a:r>
              <a:rPr lang="en-US" sz="1100" dirty="0">
                <a:ea typeface="+mn-lt"/>
                <a:cs typeface="+mn-lt"/>
              </a:rPr>
              <a:t>BPMN e </a:t>
            </a:r>
            <a:r>
              <a:rPr lang="en-US" sz="1100" dirty="0" err="1">
                <a:ea typeface="+mn-lt"/>
                <a:cs typeface="+mn-lt"/>
              </a:rPr>
              <a:t>Integração</a:t>
            </a:r>
            <a:r>
              <a:rPr lang="en-US" sz="1100" dirty="0">
                <a:ea typeface="+mn-lt"/>
                <a:cs typeface="+mn-lt"/>
              </a:rPr>
              <a:t> de com banco Azure. </a:t>
            </a:r>
            <a:endParaRPr lang="en-US" sz="1100" dirty="0"/>
          </a:p>
          <a:p>
            <a:pPr algn="just"/>
            <a:r>
              <a:rPr lang="en-US" sz="1100" dirty="0" err="1">
                <a:ea typeface="+mn-lt"/>
                <a:cs typeface="+mn-lt"/>
              </a:rPr>
              <a:t>Oque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melhorar</a:t>
            </a:r>
            <a:r>
              <a:rPr lang="en-US" sz="1100" dirty="0">
                <a:ea typeface="+mn-lt"/>
                <a:cs typeface="+mn-lt"/>
              </a:rPr>
              <a:t> = Fazer BPMN com </a:t>
            </a:r>
            <a:r>
              <a:rPr lang="en-US" sz="1100" dirty="0" err="1">
                <a:ea typeface="+mn-lt"/>
                <a:cs typeface="+mn-lt"/>
              </a:rPr>
              <a:t>calma</a:t>
            </a:r>
            <a:r>
              <a:rPr lang="en-US" sz="1100" dirty="0">
                <a:ea typeface="+mn-lt"/>
                <a:cs typeface="+mn-lt"/>
              </a:rPr>
              <a:t>, </a:t>
            </a:r>
            <a:r>
              <a:rPr lang="en-US" sz="1100" dirty="0" err="1">
                <a:ea typeface="+mn-lt"/>
                <a:cs typeface="+mn-lt"/>
              </a:rPr>
              <a:t>prezando</a:t>
            </a:r>
            <a:r>
              <a:rPr lang="en-US" sz="1100" dirty="0">
                <a:ea typeface="+mn-lt"/>
                <a:cs typeface="+mn-lt"/>
              </a:rPr>
              <a:t> sempre </a:t>
            </a:r>
            <a:r>
              <a:rPr lang="en-US" sz="1100" dirty="0" err="1">
                <a:ea typeface="+mn-lt"/>
                <a:cs typeface="+mn-lt"/>
              </a:rPr>
              <a:t>em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um </a:t>
            </a:r>
            <a:r>
              <a:rPr lang="en-US" sz="1100" dirty="0" err="1">
                <a:ea typeface="+mn-lt"/>
                <a:cs typeface="+mn-lt"/>
              </a:rPr>
              <a:t>fluxo</a:t>
            </a:r>
            <a:r>
              <a:rPr lang="en-US" sz="1100" dirty="0">
                <a:ea typeface="+mn-lt"/>
                <a:cs typeface="+mn-lt"/>
              </a:rPr>
              <a:t> de </a:t>
            </a:r>
            <a:r>
              <a:rPr lang="en-US" sz="1100" dirty="0" err="1">
                <a:ea typeface="+mn-lt"/>
                <a:cs typeface="+mn-lt"/>
              </a:rPr>
              <a:t>negócio</a:t>
            </a:r>
            <a:r>
              <a:rPr lang="en-US" sz="1100" dirty="0">
                <a:ea typeface="+mn-lt"/>
                <a:cs typeface="+mn-lt"/>
              </a:rPr>
              <a:t> e </a:t>
            </a:r>
            <a:r>
              <a:rPr lang="en-US" sz="1100" dirty="0" err="1">
                <a:ea typeface="+mn-lt"/>
                <a:cs typeface="+mn-lt"/>
              </a:rPr>
              <a:t>abordando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situação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especifica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Estudar</a:t>
            </a:r>
            <a:r>
              <a:rPr lang="en-US" sz="1100" dirty="0">
                <a:ea typeface="+mn-lt"/>
                <a:cs typeface="+mn-lt"/>
              </a:rPr>
              <a:t>  </a:t>
            </a:r>
            <a:r>
              <a:rPr lang="en-US" sz="1100" dirty="0" err="1">
                <a:ea typeface="+mn-lt"/>
                <a:cs typeface="+mn-lt"/>
              </a:rPr>
              <a:t>melhor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como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funciona</a:t>
            </a:r>
            <a:r>
              <a:rPr lang="en-US" sz="1100" dirty="0">
                <a:ea typeface="+mn-lt"/>
                <a:cs typeface="+mn-lt"/>
              </a:rPr>
              <a:t> </a:t>
            </a:r>
          </a:p>
          <a:p>
            <a:pPr algn="just"/>
            <a:r>
              <a:rPr lang="en-US" sz="1100" dirty="0">
                <a:ea typeface="+mn-lt"/>
                <a:cs typeface="+mn-lt"/>
              </a:rPr>
              <a:t>o banco </a:t>
            </a:r>
            <a:r>
              <a:rPr lang="en-US" sz="1100" dirty="0" err="1">
                <a:ea typeface="+mn-lt"/>
                <a:cs typeface="+mn-lt"/>
              </a:rPr>
              <a:t>em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nuvem</a:t>
            </a:r>
            <a:r>
              <a:rPr lang="en-US" sz="1100" dirty="0">
                <a:ea typeface="+mn-lt"/>
                <a:cs typeface="+mn-lt"/>
              </a:rPr>
              <a:t>.</a:t>
            </a:r>
          </a:p>
          <a:p>
            <a:pPr algn="just"/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38" name="CaixaDeTexto 37">
            <a:extLst>
              <a:ext uri="{FF2B5EF4-FFF2-40B4-BE49-F238E27FC236}">
                <a16:creationId xmlns:a16="http://schemas.microsoft.com/office/drawing/2014/main" id="{3EDA160C-F0FC-4139-849B-3C8756D0EEFA}"/>
              </a:ext>
            </a:extLst>
          </p:cNvPr>
          <p:cNvSpPr txBox="1"/>
          <p:nvPr/>
        </p:nvSpPr>
        <p:spPr>
          <a:xfrm>
            <a:off x="2279543" y="4032319"/>
            <a:ext cx="2876043" cy="938719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ea typeface="+mn-lt"/>
                <a:cs typeface="+mn-lt"/>
              </a:rPr>
              <a:t>Meu </a:t>
            </a:r>
            <a:r>
              <a:rPr lang="en-US" sz="1100" dirty="0" err="1">
                <a:ea typeface="+mn-lt"/>
                <a:cs typeface="+mn-lt"/>
              </a:rPr>
              <a:t>desempenho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em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Provas</a:t>
            </a:r>
            <a:endParaRPr lang="en-US" sz="1100" dirty="0"/>
          </a:p>
          <a:p>
            <a:pPr algn="ctr"/>
            <a:r>
              <a:rPr lang="en-US" sz="1100" dirty="0" err="1">
                <a:ea typeface="+mn-lt"/>
                <a:cs typeface="+mn-lt"/>
              </a:rPr>
              <a:t>Oque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melhorar</a:t>
            </a:r>
            <a:r>
              <a:rPr lang="en-US" sz="1100" dirty="0">
                <a:ea typeface="+mn-lt"/>
                <a:cs typeface="+mn-lt"/>
              </a:rPr>
              <a:t> = </a:t>
            </a:r>
            <a:r>
              <a:rPr lang="en-US" sz="1100" dirty="0" err="1">
                <a:ea typeface="+mn-lt"/>
                <a:cs typeface="+mn-lt"/>
              </a:rPr>
              <a:t>Focar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mais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em</a:t>
            </a:r>
            <a:r>
              <a:rPr lang="en-US" sz="1100" dirty="0">
                <a:ea typeface="+mn-lt"/>
                <a:cs typeface="+mn-lt"/>
              </a:rPr>
              <a:t> aulas </a:t>
            </a:r>
            <a:r>
              <a:rPr lang="en-US" sz="1100" dirty="0" err="1">
                <a:ea typeface="+mn-lt"/>
                <a:cs typeface="+mn-lt"/>
              </a:rPr>
              <a:t>tecnicas</a:t>
            </a:r>
            <a:r>
              <a:rPr lang="en-US" sz="1100" dirty="0">
                <a:ea typeface="+mn-lt"/>
                <a:cs typeface="+mn-lt"/>
              </a:rPr>
              <a:t>, sempre </a:t>
            </a:r>
            <a:r>
              <a:rPr lang="en-US" sz="1100" dirty="0" err="1">
                <a:ea typeface="+mn-lt"/>
                <a:cs typeface="+mn-lt"/>
              </a:rPr>
              <a:t>mantendo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matérias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praticas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em</a:t>
            </a:r>
            <a:r>
              <a:rPr lang="en-US" sz="1100" dirty="0">
                <a:ea typeface="+mn-lt"/>
                <a:cs typeface="+mn-lt"/>
              </a:rPr>
              <a:t> dia.</a:t>
            </a:r>
            <a:endParaRPr lang="en-US" sz="1100" dirty="0"/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39" name="CaixaDeTexto 38">
            <a:extLst>
              <a:ext uri="{FF2B5EF4-FFF2-40B4-BE49-F238E27FC236}">
                <a16:creationId xmlns:a16="http://schemas.microsoft.com/office/drawing/2014/main" id="{784107B3-7305-4366-82B1-D8340BB80006}"/>
              </a:ext>
            </a:extLst>
          </p:cNvPr>
          <p:cNvSpPr txBox="1"/>
          <p:nvPr/>
        </p:nvSpPr>
        <p:spPr>
          <a:xfrm>
            <a:off x="2447406" y="5361639"/>
            <a:ext cx="2753526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ea typeface="+mn-lt"/>
                <a:cs typeface="+mn-lt"/>
              </a:rPr>
              <a:t>Validação</a:t>
            </a:r>
            <a:r>
              <a:rPr lang="en-US" sz="1100" dirty="0">
                <a:ea typeface="+mn-lt"/>
                <a:cs typeface="+mn-lt"/>
              </a:rPr>
              <a:t> do BPMN com </a:t>
            </a:r>
            <a:r>
              <a:rPr lang="en-US" sz="1100" dirty="0" err="1">
                <a:ea typeface="+mn-lt"/>
                <a:cs typeface="+mn-lt"/>
              </a:rPr>
              <a:t>elogio</a:t>
            </a:r>
            <a:r>
              <a:rPr lang="en-US" sz="1100" dirty="0">
                <a:ea typeface="+mn-lt"/>
                <a:cs typeface="+mn-lt"/>
              </a:rPr>
              <a:t>.</a:t>
            </a:r>
            <a:endParaRPr lang="en-US" sz="1100" dirty="0"/>
          </a:p>
          <a:p>
            <a:pPr algn="ctr"/>
            <a:r>
              <a:rPr lang="en-US" sz="1100" dirty="0" err="1">
                <a:ea typeface="+mn-lt"/>
                <a:cs typeface="+mn-lt"/>
              </a:rPr>
              <a:t>Oque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melhorar</a:t>
            </a:r>
            <a:r>
              <a:rPr lang="en-US" sz="1100" dirty="0">
                <a:ea typeface="+mn-lt"/>
                <a:cs typeface="+mn-lt"/>
              </a:rPr>
              <a:t> -&gt; </a:t>
            </a:r>
            <a:r>
              <a:rPr lang="en-US" sz="1100" dirty="0" err="1">
                <a:ea typeface="+mn-lt"/>
                <a:cs typeface="+mn-lt"/>
              </a:rPr>
              <a:t>Continuar</a:t>
            </a:r>
            <a:r>
              <a:rPr lang="en-US" sz="1100" dirty="0">
                <a:ea typeface="+mn-lt"/>
                <a:cs typeface="+mn-lt"/>
              </a:rPr>
              <a:t> sempre </a:t>
            </a:r>
            <a:r>
              <a:rPr lang="en-US" sz="1100" dirty="0" err="1">
                <a:ea typeface="+mn-lt"/>
                <a:cs typeface="+mn-lt"/>
              </a:rPr>
              <a:t>buscando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validação</a:t>
            </a:r>
            <a:r>
              <a:rPr lang="en-US" sz="1100" dirty="0">
                <a:ea typeface="+mn-lt"/>
                <a:cs typeface="+mn-lt"/>
              </a:rPr>
              <a:t> e </a:t>
            </a:r>
            <a:r>
              <a:rPr lang="en-US" sz="1100" dirty="0" err="1">
                <a:ea typeface="+mn-lt"/>
                <a:cs typeface="+mn-lt"/>
              </a:rPr>
              <a:t>orientação</a:t>
            </a:r>
            <a:r>
              <a:rPr lang="en-US" sz="1100" dirty="0">
                <a:ea typeface="+mn-lt"/>
                <a:cs typeface="+mn-lt"/>
              </a:rPr>
              <a:t> dos </a:t>
            </a:r>
            <a:r>
              <a:rPr lang="en-US" sz="1100" dirty="0" err="1">
                <a:ea typeface="+mn-lt"/>
                <a:cs typeface="+mn-lt"/>
              </a:rPr>
              <a:t>professores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assim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algo com </a:t>
            </a:r>
            <a:r>
              <a:rPr lang="en-US" sz="1100" dirty="0" err="1">
                <a:ea typeface="+mn-lt"/>
                <a:cs typeface="+mn-lt"/>
              </a:rPr>
              <a:t>sentido</a:t>
            </a:r>
            <a:r>
              <a:rPr lang="en-US" sz="1100" dirty="0">
                <a:ea typeface="+mn-lt"/>
                <a:cs typeface="+mn-lt"/>
              </a:rPr>
              <a:t>.</a:t>
            </a:r>
          </a:p>
          <a:p>
            <a:pPr algn="ctr"/>
            <a:endParaRPr lang="en-US" sz="1100" dirty="0">
              <a:solidFill>
                <a:schemeClr val="bg1"/>
              </a:solidFill>
            </a:endParaRPr>
          </a:p>
        </p:txBody>
      </p:sp>
      <p:cxnSp>
        <p:nvCxnSpPr>
          <p:cNvPr id="43" name="Conector reto 42">
            <a:extLst>
              <a:ext uri="{FF2B5EF4-FFF2-40B4-BE49-F238E27FC236}">
                <a16:creationId xmlns:a16="http://schemas.microsoft.com/office/drawing/2014/main" id="{92C3BA30-F5DF-409C-983D-9301FC335CEB}"/>
              </a:ext>
            </a:extLst>
          </p:cNvPr>
          <p:cNvCxnSpPr/>
          <p:nvPr/>
        </p:nvCxnSpPr>
        <p:spPr>
          <a:xfrm>
            <a:off x="5470939" y="2612678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Conector reto 43">
            <a:extLst>
              <a:ext uri="{FF2B5EF4-FFF2-40B4-BE49-F238E27FC236}">
                <a16:creationId xmlns:a16="http://schemas.microsoft.com/office/drawing/2014/main" id="{33F7AC49-932B-4C2E-85DE-1C495BF63F1B}"/>
              </a:ext>
            </a:extLst>
          </p:cNvPr>
          <p:cNvCxnSpPr/>
          <p:nvPr/>
        </p:nvCxnSpPr>
        <p:spPr>
          <a:xfrm>
            <a:off x="5513142" y="4140828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Conector reto 44">
            <a:extLst>
              <a:ext uri="{FF2B5EF4-FFF2-40B4-BE49-F238E27FC236}">
                <a16:creationId xmlns:a16="http://schemas.microsoft.com/office/drawing/2014/main" id="{31563127-D02D-48D7-89B6-AA385D60B4D7}"/>
              </a:ext>
            </a:extLst>
          </p:cNvPr>
          <p:cNvCxnSpPr/>
          <p:nvPr/>
        </p:nvCxnSpPr>
        <p:spPr>
          <a:xfrm>
            <a:off x="5519190" y="5530916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CaixaDeTexto 46">
            <a:extLst>
              <a:ext uri="{FF2B5EF4-FFF2-40B4-BE49-F238E27FC236}">
                <a16:creationId xmlns:a16="http://schemas.microsoft.com/office/drawing/2014/main" id="{12D7EFC6-4EDB-49A7-AE62-4E271EBB31A5}"/>
              </a:ext>
            </a:extLst>
          </p:cNvPr>
          <p:cNvSpPr txBox="1"/>
          <p:nvPr/>
        </p:nvSpPr>
        <p:spPr>
          <a:xfrm>
            <a:off x="5683329" y="5397677"/>
            <a:ext cx="2186858" cy="769441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ea typeface="+mn-lt"/>
                <a:cs typeface="+mn-lt"/>
              </a:rPr>
              <a:t>. </a:t>
            </a:r>
            <a:r>
              <a:rPr lang="en-US" sz="1100" dirty="0" err="1">
                <a:ea typeface="+mn-lt"/>
                <a:cs typeface="+mn-lt"/>
              </a:rPr>
              <a:t>Comunicação</a:t>
            </a:r>
            <a:r>
              <a:rPr lang="en-US" sz="1100" dirty="0">
                <a:ea typeface="+mn-lt"/>
                <a:cs typeface="+mn-lt"/>
              </a:rPr>
              <a:t> do </a:t>
            </a:r>
            <a:r>
              <a:rPr lang="en-US" sz="1100" dirty="0" err="1">
                <a:ea typeface="+mn-lt"/>
                <a:cs typeface="+mn-lt"/>
              </a:rPr>
              <a:t>grupo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melhorou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muito</a:t>
            </a:r>
            <a:endParaRPr lang="en-US" sz="1100" dirty="0">
              <a:ea typeface="+mn-lt"/>
              <a:cs typeface="+mn-lt"/>
            </a:endParaRPr>
          </a:p>
          <a:p>
            <a:pPr algn="ctr"/>
            <a:r>
              <a:rPr lang="en-US" sz="1100" dirty="0">
                <a:ea typeface="+mn-lt"/>
                <a:cs typeface="+mn-lt"/>
              </a:rPr>
              <a:t>. Grupo </a:t>
            </a:r>
            <a:r>
              <a:rPr lang="en-US" sz="1100" dirty="0" err="1">
                <a:ea typeface="+mn-lt"/>
                <a:cs typeface="+mn-lt"/>
              </a:rPr>
              <a:t>quis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entregar</a:t>
            </a:r>
            <a:r>
              <a:rPr lang="en-US" sz="1100" dirty="0">
                <a:ea typeface="+mn-lt"/>
                <a:cs typeface="+mn-lt"/>
              </a:rPr>
              <a:t> um </a:t>
            </a:r>
            <a:r>
              <a:rPr lang="en-US" sz="1100" dirty="0" err="1">
                <a:ea typeface="+mn-lt"/>
                <a:cs typeface="+mn-lt"/>
              </a:rPr>
              <a:t>projeto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bem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feito</a:t>
            </a:r>
            <a:endParaRPr lang="en-US" sz="1100" dirty="0"/>
          </a:p>
        </p:txBody>
      </p:sp>
      <p:sp>
        <p:nvSpPr>
          <p:cNvPr id="48" name="CaixaDeTexto 47">
            <a:extLst>
              <a:ext uri="{FF2B5EF4-FFF2-40B4-BE49-F238E27FC236}">
                <a16:creationId xmlns:a16="http://schemas.microsoft.com/office/drawing/2014/main" id="{6F41E262-B1B8-4B3A-8371-C09BCA6BB49A}"/>
              </a:ext>
            </a:extLst>
          </p:cNvPr>
          <p:cNvSpPr txBox="1"/>
          <p:nvPr/>
        </p:nvSpPr>
        <p:spPr>
          <a:xfrm>
            <a:off x="5616105" y="2486684"/>
            <a:ext cx="2336821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ea typeface="+mn-lt"/>
                <a:cs typeface="+mn-lt"/>
              </a:rPr>
              <a:t>Muita </a:t>
            </a:r>
            <a:r>
              <a:rPr lang="en-US" sz="1100" dirty="0" err="1">
                <a:ea typeface="+mn-lt"/>
                <a:cs typeface="+mn-lt"/>
              </a:rPr>
              <a:t>tarefa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pra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fazer</a:t>
            </a:r>
            <a:r>
              <a:rPr lang="en-US" sz="1100" dirty="0">
                <a:ea typeface="+mn-lt"/>
                <a:cs typeface="+mn-lt"/>
              </a:rPr>
              <a:t> de </a:t>
            </a:r>
            <a:r>
              <a:rPr lang="en-US" sz="1100" dirty="0" err="1">
                <a:ea typeface="+mn-lt"/>
                <a:cs typeface="+mn-lt"/>
              </a:rPr>
              <a:t>última</a:t>
            </a:r>
            <a:r>
              <a:rPr lang="en-US" sz="1100" dirty="0">
                <a:ea typeface="+mn-lt"/>
                <a:cs typeface="+mn-lt"/>
              </a:rPr>
              <a:t> hora, </a:t>
            </a:r>
            <a:r>
              <a:rPr lang="en-US" sz="1100" dirty="0" err="1">
                <a:ea typeface="+mn-lt"/>
                <a:cs typeface="+mn-lt"/>
              </a:rPr>
              <a:t>sobrecarregando</a:t>
            </a:r>
            <a:r>
              <a:rPr lang="en-US" sz="1100" dirty="0">
                <a:ea typeface="+mn-lt"/>
                <a:cs typeface="+mn-lt"/>
              </a:rPr>
              <a:t> o </a:t>
            </a:r>
            <a:r>
              <a:rPr lang="en-US" sz="1100" dirty="0" err="1">
                <a:ea typeface="+mn-lt"/>
                <a:cs typeface="+mn-lt"/>
              </a:rPr>
              <a:t>grupo</a:t>
            </a:r>
            <a:r>
              <a:rPr lang="en-US" sz="1100" dirty="0">
                <a:ea typeface="+mn-lt"/>
                <a:cs typeface="+mn-lt"/>
              </a:rPr>
              <a:t>  -&gt; </a:t>
            </a:r>
            <a:r>
              <a:rPr lang="en-US" sz="1100" dirty="0" err="1">
                <a:ea typeface="+mn-lt"/>
                <a:cs typeface="+mn-lt"/>
              </a:rPr>
              <a:t>seguir</a:t>
            </a:r>
            <a:r>
              <a:rPr lang="en-US" sz="1100" dirty="0">
                <a:ea typeface="+mn-lt"/>
                <a:cs typeface="+mn-lt"/>
              </a:rPr>
              <a:t> as </a:t>
            </a:r>
            <a:r>
              <a:rPr lang="en-US" sz="1100" dirty="0" err="1">
                <a:ea typeface="+mn-lt"/>
                <a:cs typeface="+mn-lt"/>
              </a:rPr>
              <a:t>metas</a:t>
            </a:r>
            <a:r>
              <a:rPr lang="en-US" sz="1100" dirty="0">
                <a:ea typeface="+mn-lt"/>
                <a:cs typeface="+mn-lt"/>
              </a:rPr>
              <a:t> de </a:t>
            </a:r>
            <a:r>
              <a:rPr lang="en-US" sz="1100" dirty="0" err="1">
                <a:ea typeface="+mn-lt"/>
                <a:cs typeface="+mn-lt"/>
              </a:rPr>
              <a:t>prazo</a:t>
            </a:r>
            <a:r>
              <a:rPr lang="en-US" sz="1100" dirty="0">
                <a:ea typeface="+mn-lt"/>
                <a:cs typeface="+mn-lt"/>
              </a:rPr>
              <a:t> a </a:t>
            </a:r>
            <a:r>
              <a:rPr lang="en-US" sz="1100" dirty="0" err="1">
                <a:ea typeface="+mn-lt"/>
                <a:cs typeface="+mn-lt"/>
              </a:rPr>
              <a:t>risca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sobrar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mais</a:t>
            </a:r>
            <a:r>
              <a:rPr lang="en-US" sz="1100" dirty="0">
                <a:ea typeface="+mn-lt"/>
                <a:cs typeface="+mn-lt"/>
              </a:rPr>
              <a:t> tempo para </a:t>
            </a:r>
            <a:r>
              <a:rPr lang="en-US" sz="1100" dirty="0" err="1">
                <a:ea typeface="+mn-lt"/>
                <a:cs typeface="+mn-lt"/>
              </a:rPr>
              <a:t>aperfeiçoar</a:t>
            </a:r>
            <a:r>
              <a:rPr lang="en-US" sz="1100" dirty="0">
                <a:ea typeface="+mn-lt"/>
                <a:cs typeface="+mn-lt"/>
              </a:rPr>
              <a:t> o </a:t>
            </a:r>
            <a:r>
              <a:rPr lang="en-US" sz="1100" dirty="0" err="1">
                <a:ea typeface="+mn-lt"/>
                <a:cs typeface="+mn-lt"/>
              </a:rPr>
              <a:t>projeto</a:t>
            </a:r>
            <a:endParaRPr lang="en-US" sz="1100" dirty="0"/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50" name="CaixaDeTexto 49">
            <a:extLst>
              <a:ext uri="{FF2B5EF4-FFF2-40B4-BE49-F238E27FC236}">
                <a16:creationId xmlns:a16="http://schemas.microsoft.com/office/drawing/2014/main" id="{0BD1F02C-CB61-4066-8E10-ADD5A9AB992E}"/>
              </a:ext>
            </a:extLst>
          </p:cNvPr>
          <p:cNvSpPr txBox="1"/>
          <p:nvPr/>
        </p:nvSpPr>
        <p:spPr>
          <a:xfrm>
            <a:off x="5616105" y="3911013"/>
            <a:ext cx="2254082" cy="1277273"/>
          </a:xfrm>
          <a:prstGeom prst="rect">
            <a:avLst/>
          </a:prstGeom>
          <a:noFill/>
          <a:ln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dk1"/>
          </a:fontRef>
        </p:style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ea typeface="+mn-lt"/>
                <a:cs typeface="+mn-lt"/>
              </a:rPr>
              <a:t>Estender</a:t>
            </a:r>
            <a:r>
              <a:rPr lang="en-US" sz="1100" dirty="0">
                <a:ea typeface="+mn-lt"/>
                <a:cs typeface="+mn-lt"/>
              </a:rPr>
              <a:t> o tempo de </a:t>
            </a:r>
            <a:r>
              <a:rPr lang="en-US" sz="1100" dirty="0" err="1">
                <a:ea typeface="+mn-lt"/>
                <a:cs typeface="+mn-lt"/>
              </a:rPr>
              <a:t>prazo</a:t>
            </a:r>
            <a:r>
              <a:rPr lang="en-US" sz="1100" dirty="0">
                <a:ea typeface="+mn-lt"/>
                <a:cs typeface="+mn-lt"/>
              </a:rPr>
              <a:t> para </a:t>
            </a:r>
            <a:r>
              <a:rPr lang="en-US" sz="1100" dirty="0" err="1">
                <a:ea typeface="+mn-lt"/>
                <a:cs typeface="+mn-lt"/>
              </a:rPr>
              <a:t>finalizar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tarefas</a:t>
            </a:r>
            <a:r>
              <a:rPr lang="en-US" sz="1100" dirty="0">
                <a:ea typeface="+mn-lt"/>
                <a:cs typeface="+mn-lt"/>
              </a:rPr>
              <a:t> que </a:t>
            </a:r>
            <a:r>
              <a:rPr lang="en-US" sz="1100" dirty="0" err="1">
                <a:ea typeface="+mn-lt"/>
                <a:cs typeface="+mn-lt"/>
              </a:rPr>
              <a:t>queríamos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ter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feito</a:t>
            </a:r>
            <a:r>
              <a:rPr lang="en-US" sz="1100" dirty="0">
                <a:ea typeface="+mn-lt"/>
                <a:cs typeface="+mn-lt"/>
              </a:rPr>
              <a:t> antes  -&gt; </a:t>
            </a:r>
            <a:r>
              <a:rPr lang="en-US" sz="1100" dirty="0" err="1">
                <a:ea typeface="+mn-lt"/>
                <a:cs typeface="+mn-lt"/>
              </a:rPr>
              <a:t>Procurar</a:t>
            </a:r>
            <a:r>
              <a:rPr lang="en-US" sz="1100" dirty="0">
                <a:ea typeface="+mn-lt"/>
                <a:cs typeface="+mn-lt"/>
              </a:rPr>
              <a:t> ser </a:t>
            </a:r>
            <a:r>
              <a:rPr lang="en-US" sz="1100" dirty="0" err="1">
                <a:ea typeface="+mn-lt"/>
                <a:cs typeface="+mn-lt"/>
              </a:rPr>
              <a:t>mais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acertivo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na</a:t>
            </a:r>
            <a:r>
              <a:rPr lang="en-US" sz="1100" dirty="0">
                <a:ea typeface="+mn-lt"/>
                <a:cs typeface="+mn-lt"/>
              </a:rPr>
              <a:t> </a:t>
            </a:r>
            <a:r>
              <a:rPr lang="en-US" sz="1100" dirty="0" err="1">
                <a:ea typeface="+mn-lt"/>
                <a:cs typeface="+mn-lt"/>
              </a:rPr>
              <a:t>definição</a:t>
            </a:r>
            <a:r>
              <a:rPr lang="en-US" sz="1100" dirty="0">
                <a:ea typeface="+mn-lt"/>
                <a:cs typeface="+mn-lt"/>
              </a:rPr>
              <a:t> e </a:t>
            </a:r>
            <a:r>
              <a:rPr lang="en-US" sz="1100" dirty="0" err="1">
                <a:ea typeface="+mn-lt"/>
                <a:cs typeface="+mn-lt"/>
              </a:rPr>
              <a:t>cumprimento</a:t>
            </a:r>
            <a:r>
              <a:rPr lang="en-US" sz="1100" dirty="0">
                <a:ea typeface="+mn-lt"/>
                <a:cs typeface="+mn-lt"/>
              </a:rPr>
              <a:t> dos </a:t>
            </a:r>
            <a:r>
              <a:rPr lang="en-US" sz="1100" dirty="0" err="1">
                <a:ea typeface="+mn-lt"/>
                <a:cs typeface="+mn-lt"/>
              </a:rPr>
              <a:t>prazos</a:t>
            </a:r>
            <a:r>
              <a:rPr lang="en-US" sz="1100" dirty="0">
                <a:ea typeface="+mn-lt"/>
                <a:cs typeface="+mn-lt"/>
              </a:rPr>
              <a:t> </a:t>
            </a:r>
            <a:endParaRPr lang="en-US" sz="1100" dirty="0"/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cxnSp>
        <p:nvCxnSpPr>
          <p:cNvPr id="51" name="Conector reto 50">
            <a:extLst>
              <a:ext uri="{FF2B5EF4-FFF2-40B4-BE49-F238E27FC236}">
                <a16:creationId xmlns:a16="http://schemas.microsoft.com/office/drawing/2014/main" id="{C5F9C1FD-F53F-4D22-8810-2E4DF2F2A93A}"/>
              </a:ext>
            </a:extLst>
          </p:cNvPr>
          <p:cNvCxnSpPr/>
          <p:nvPr/>
        </p:nvCxnSpPr>
        <p:spPr>
          <a:xfrm>
            <a:off x="8002207" y="3984295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Conector reto 51">
            <a:extLst>
              <a:ext uri="{FF2B5EF4-FFF2-40B4-BE49-F238E27FC236}">
                <a16:creationId xmlns:a16="http://schemas.microsoft.com/office/drawing/2014/main" id="{7B294412-E4BA-4486-872E-1790491546D7}"/>
              </a:ext>
            </a:extLst>
          </p:cNvPr>
          <p:cNvCxnSpPr/>
          <p:nvPr/>
        </p:nvCxnSpPr>
        <p:spPr>
          <a:xfrm>
            <a:off x="8002207" y="2626359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Conector reto 52">
            <a:extLst>
              <a:ext uri="{FF2B5EF4-FFF2-40B4-BE49-F238E27FC236}">
                <a16:creationId xmlns:a16="http://schemas.microsoft.com/office/drawing/2014/main" id="{1DE87069-D2DB-416F-80B8-F233BAD24D6D}"/>
              </a:ext>
            </a:extLst>
          </p:cNvPr>
          <p:cNvCxnSpPr/>
          <p:nvPr/>
        </p:nvCxnSpPr>
        <p:spPr>
          <a:xfrm>
            <a:off x="7952926" y="5488240"/>
            <a:ext cx="0" cy="938719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6" name="CaixaDeTexto 55">
            <a:extLst>
              <a:ext uri="{FF2B5EF4-FFF2-40B4-BE49-F238E27FC236}">
                <a16:creationId xmlns:a16="http://schemas.microsoft.com/office/drawing/2014/main" id="{1654FC02-9B77-47E5-A162-8309A4A3193E}"/>
              </a:ext>
            </a:extLst>
          </p:cNvPr>
          <p:cNvSpPr txBox="1"/>
          <p:nvPr/>
        </p:nvSpPr>
        <p:spPr>
          <a:xfrm>
            <a:off x="7995135" y="2486023"/>
            <a:ext cx="3413755" cy="127727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Muitas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coisas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que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ficaram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claras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fazer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que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esperar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professores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passarem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porque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pesquisar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parecer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muito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complexo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 que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realmente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é 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conversar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mais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professores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principalmente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 com o de PI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entender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que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realmente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ele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esta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esperando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</p:txBody>
      </p:sp>
      <p:sp>
        <p:nvSpPr>
          <p:cNvPr id="57" name="CaixaDeTexto 56">
            <a:extLst>
              <a:ext uri="{FF2B5EF4-FFF2-40B4-BE49-F238E27FC236}">
                <a16:creationId xmlns:a16="http://schemas.microsoft.com/office/drawing/2014/main" id="{38275A0D-F01C-4DDC-A272-8A7945E308E9}"/>
              </a:ext>
            </a:extLst>
          </p:cNvPr>
          <p:cNvSpPr txBox="1"/>
          <p:nvPr/>
        </p:nvSpPr>
        <p:spPr>
          <a:xfrm>
            <a:off x="8227742" y="3963331"/>
            <a:ext cx="2871666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Ter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deixado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entregáveis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importantes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último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dias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assim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quebrado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planejamento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-&gt;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planejar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, 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ter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uma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validação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consistente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dos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professores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 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59" name="CaixaDeTexto 58">
            <a:extLst>
              <a:ext uri="{FF2B5EF4-FFF2-40B4-BE49-F238E27FC236}">
                <a16:creationId xmlns:a16="http://schemas.microsoft.com/office/drawing/2014/main" id="{60384BDD-80D6-49A5-9733-78DFF593A4AB}"/>
              </a:ext>
            </a:extLst>
          </p:cNvPr>
          <p:cNvSpPr txBox="1"/>
          <p:nvPr/>
        </p:nvSpPr>
        <p:spPr>
          <a:xfrm>
            <a:off x="8016274" y="5361639"/>
            <a:ext cx="314317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meio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dificuldades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grupo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se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reuniu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supri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-las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conseguindo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assim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cumprir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com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prazo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final </a:t>
            </a:r>
            <a:endParaRPr lang="en-US" sz="1100" dirty="0">
              <a:solidFill>
                <a:schemeClr val="bg1"/>
              </a:solidFill>
            </a:endParaRPr>
          </a:p>
          <a:p>
            <a:pPr algn="ctr"/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.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Todos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fazerem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de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si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para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entregar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o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melhor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ao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nosso</a:t>
            </a:r>
            <a:r>
              <a:rPr lang="en-US" sz="1100" dirty="0">
                <a:solidFill>
                  <a:schemeClr val="bg1"/>
                </a:solidFill>
                <a:ea typeface="+mn-lt"/>
                <a:cs typeface="+mn-lt"/>
              </a:rPr>
              <a:t> </a:t>
            </a:r>
            <a:r>
              <a:rPr lang="en-US" sz="1100" dirty="0" err="1">
                <a:solidFill>
                  <a:schemeClr val="bg1"/>
                </a:solidFill>
                <a:ea typeface="+mn-lt"/>
                <a:cs typeface="+mn-lt"/>
              </a:rPr>
              <a:t>cliente</a:t>
            </a:r>
            <a:endParaRPr lang="en-US" sz="1100" dirty="0">
              <a:solidFill>
                <a:schemeClr val="bg1"/>
              </a:solidFill>
            </a:endParaRPr>
          </a:p>
          <a:p>
            <a:endParaRPr lang="pt-BR" sz="1100" dirty="0">
              <a:solidFill>
                <a:schemeClr val="bg1"/>
              </a:solidFill>
            </a:endParaRPr>
          </a:p>
        </p:txBody>
      </p:sp>
      <p:sp>
        <p:nvSpPr>
          <p:cNvPr id="40" name="Flowchart: Connector 7">
            <a:extLst>
              <a:ext uri="{FF2B5EF4-FFF2-40B4-BE49-F238E27FC236}">
                <a16:creationId xmlns:a16="http://schemas.microsoft.com/office/drawing/2014/main" id="{67B39DA0-F8B0-47E7-BE68-E690B04F5B38}"/>
              </a:ext>
            </a:extLst>
          </p:cNvPr>
          <p:cNvSpPr/>
          <p:nvPr/>
        </p:nvSpPr>
        <p:spPr>
          <a:xfrm>
            <a:off x="3071538" y="1170181"/>
            <a:ext cx="1207698" cy="1207697"/>
          </a:xfrm>
          <a:prstGeom prst="flowChartConnector">
            <a:avLst/>
          </a:prstGeom>
          <a:blipFill dpi="0"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41" name="Flowchart: Connector 8">
            <a:extLst>
              <a:ext uri="{FF2B5EF4-FFF2-40B4-BE49-F238E27FC236}">
                <a16:creationId xmlns:a16="http://schemas.microsoft.com/office/drawing/2014/main" id="{B2DD396C-2C44-4E9E-B639-EA3FE1D46511}"/>
              </a:ext>
            </a:extLst>
          </p:cNvPr>
          <p:cNvSpPr/>
          <p:nvPr/>
        </p:nvSpPr>
        <p:spPr>
          <a:xfrm>
            <a:off x="6201092" y="1119500"/>
            <a:ext cx="1207698" cy="1265207"/>
          </a:xfrm>
          <a:prstGeom prst="flowChartConnector">
            <a:avLst/>
          </a:prstGeom>
          <a:blipFill dpi="0" rotWithShape="1">
            <a:blip r:embed="rId4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  <p:sp>
        <p:nvSpPr>
          <p:cNvPr id="42" name="Flowchart: Connector 9">
            <a:extLst>
              <a:ext uri="{FF2B5EF4-FFF2-40B4-BE49-F238E27FC236}">
                <a16:creationId xmlns:a16="http://schemas.microsoft.com/office/drawing/2014/main" id="{2ADFDDF1-1841-465C-B692-4C341DA32E8C}"/>
              </a:ext>
            </a:extLst>
          </p:cNvPr>
          <p:cNvSpPr/>
          <p:nvPr/>
        </p:nvSpPr>
        <p:spPr>
          <a:xfrm>
            <a:off x="9330647" y="1110776"/>
            <a:ext cx="1207698" cy="1207697"/>
          </a:xfrm>
          <a:prstGeom prst="flowChartConnector">
            <a:avLst/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38100"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929725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Conclusão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802B6149-C654-4A6B-9081-2683470DA30E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2A92DE91-B25D-4615-A25E-4B8BC2B16195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7B9E2E9-C0F8-4386-A639-B7B218A6B5BF}"/>
              </a:ext>
            </a:extLst>
          </p:cNvPr>
          <p:cNvSpPr txBox="1"/>
          <p:nvPr/>
        </p:nvSpPr>
        <p:spPr>
          <a:xfrm>
            <a:off x="660400" y="2668210"/>
            <a:ext cx="6577389" cy="4339650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Esquipe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reforçado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/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melhoria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do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equipe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.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cs typeface="Biome Light"/>
              </a:rPr>
              <a:t>entrosamento</a:t>
            </a:r>
            <a:r>
              <a:rPr lang="en-US" sz="240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Organização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e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gestão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de tempo,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considerando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o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estágio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+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faculdade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produtividade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do time;</a:t>
            </a:r>
          </a:p>
          <a:p>
            <a:pPr marL="342900" indent="-342900" algn="just">
              <a:buFont typeface="Arial,Sans-Serif"/>
              <a:buChar char="•"/>
            </a:pPr>
            <a:endParaRPr lang="en-US" sz="240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Melhorar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a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metodologia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sz="240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ágil</a:t>
            </a:r>
            <a:r>
              <a:rPr lang="en-US" sz="240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rgbClr val="FFFFFF"/>
              </a:solidFill>
              <a:latin typeface="Century Gothic" panose="020B0502020202020204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endParaRPr lang="en-US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</p:txBody>
      </p:sp>
      <p:pic>
        <p:nvPicPr>
          <p:cNvPr id="8" name="Picture 8" descr="A picture containing text, cash machine&#10;&#10;Description automatically generated">
            <a:extLst>
              <a:ext uri="{FF2B5EF4-FFF2-40B4-BE49-F238E27FC236}">
                <a16:creationId xmlns:a16="http://schemas.microsoft.com/office/drawing/2014/main" id="{DB02DA3F-0059-4960-9F5B-57F56353C7F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627257" y="2105781"/>
            <a:ext cx="4521199" cy="4521199"/>
          </a:xfrm>
          <a:prstGeom prst="rect">
            <a:avLst/>
          </a:prstGeom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E0C6883C-58AC-45F4-A367-CBD9912479A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9044" y="239286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3350622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5761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Obrigado!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7" name="Retângulo 2">
            <a:extLst>
              <a:ext uri="{FF2B5EF4-FFF2-40B4-BE49-F238E27FC236}">
                <a16:creationId xmlns:a16="http://schemas.microsoft.com/office/drawing/2014/main" id="{3A994D99-197C-4DAC-AC61-00CA6D249B54}"/>
              </a:ext>
            </a:extLst>
          </p:cNvPr>
          <p:cNvSpPr/>
          <p:nvPr/>
        </p:nvSpPr>
        <p:spPr>
          <a:xfrm>
            <a:off x="-1" y="1862666"/>
            <a:ext cx="12192000" cy="5002380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ea typeface="+mn-lt"/>
                <a:cs typeface="+mn-lt"/>
              </a:rPr>
              <a:t>   </a:t>
            </a:r>
            <a:r>
              <a:rPr lang="pt-BR" sz="3200">
                <a:ea typeface="+mn-lt"/>
                <a:cs typeface="+mn-lt"/>
              </a:rPr>
              <a:t> Cristian Alexandre - 01212006 </a:t>
            </a:r>
            <a:endParaRPr lang="en-US" sz="3200"/>
          </a:p>
          <a:p>
            <a:pPr algn="ctr"/>
            <a:r>
              <a:rPr lang="pt-BR" sz="3200">
                <a:ea typeface="+mn-lt"/>
                <a:cs typeface="+mn-lt"/>
              </a:rPr>
              <a:t>    </a:t>
            </a:r>
            <a:r>
              <a:rPr lang="pt-BR" sz="3200" err="1">
                <a:ea typeface="+mn-lt"/>
                <a:cs typeface="+mn-lt"/>
              </a:rPr>
              <a:t>Donilo</a:t>
            </a:r>
            <a:r>
              <a:rPr lang="pt-BR" sz="3200">
                <a:ea typeface="+mn-lt"/>
                <a:cs typeface="+mn-lt"/>
              </a:rPr>
              <a:t> Jordão - 01212008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Gustavo Volpe - 01212101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João Pedro - 01212104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Julia Dias - 01212126 </a:t>
            </a:r>
            <a:endParaRPr lang="pt-BR" sz="3200"/>
          </a:p>
          <a:p>
            <a:pPr algn="ctr"/>
            <a:r>
              <a:rPr lang="pt-BR" sz="3200">
                <a:ea typeface="+mn-lt"/>
                <a:cs typeface="+mn-lt"/>
              </a:rPr>
              <a:t>    Letícia Costa - 01212180</a:t>
            </a:r>
            <a:endParaRPr lang="pt-BR" sz="3200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D8664BBF-C631-4780-959B-377C180D781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80380" y="5454765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3682505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>
                <a:latin typeface="Biome Light"/>
                <a:cs typeface="Biome Light"/>
              </a:rPr>
              <a:t>Contextualização</a:t>
            </a:r>
            <a:endParaRPr lang="en-US" sz="4800">
              <a:latin typeface="Biome Light"/>
              <a:cs typeface="Biome Light"/>
            </a:endParaRP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62ACECC3-2626-4789-9D82-B7FF7A7571AA}"/>
              </a:ext>
            </a:extLst>
          </p:cNvPr>
          <p:cNvSpPr txBox="1"/>
          <p:nvPr/>
        </p:nvSpPr>
        <p:spPr>
          <a:xfrm>
            <a:off x="4724400" y="3200400"/>
            <a:ext cx="2743200" cy="369332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l"/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0685318A-F815-4E36-B8FB-A35706BA3B2D}"/>
              </a:ext>
            </a:extLst>
          </p:cNvPr>
          <p:cNvSpPr txBox="1"/>
          <p:nvPr/>
        </p:nvSpPr>
        <p:spPr>
          <a:xfrm>
            <a:off x="257906" y="2348912"/>
            <a:ext cx="7002339" cy="4493538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Com o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avanço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da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tecnologia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, é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cada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vez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comum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o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humano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ser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subistituido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algum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automação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A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tendência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é que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todo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tipo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trabalho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que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lide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com '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caixa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',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sendo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venda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produtos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direto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, com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interação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cliente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seja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subistituida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por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robôs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ou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totens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autoatendimento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  <a:endParaRPr lang="en-US" dirty="0">
              <a:solidFill>
                <a:schemeClr val="bg1"/>
              </a:solidFill>
              <a:ea typeface="+mn-lt"/>
              <a:cs typeface="+mn-lt"/>
            </a:endParaRPr>
          </a:p>
          <a:p>
            <a:pPr algn="just"/>
            <a:endParaRPr lang="en-US" dirty="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Com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isso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,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faz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-se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necessártio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algum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tipo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de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monitoramento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em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seu</a:t>
            </a:r>
            <a:r>
              <a:rPr lang="en-US" dirty="0">
                <a:solidFill>
                  <a:schemeClr val="bg1"/>
                </a:solidFill>
                <a:latin typeface="Biome Light"/>
                <a:ea typeface="+mn-lt"/>
                <a:cs typeface="Biome Light"/>
              </a:rPr>
              <a:t> 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hardware/software  para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evitar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prejuizos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financeiros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problemas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que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poderam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ocorrer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marL="342900" indent="-342900" algn="just">
              <a:buFont typeface="Arial,Sans-Serif"/>
              <a:buChar char="•"/>
            </a:pPr>
            <a:endParaRPr lang="en-US" dirty="0">
              <a:solidFill>
                <a:schemeClr val="bg1"/>
              </a:solidFill>
              <a:latin typeface="Biome Light"/>
              <a:ea typeface="+mn-lt"/>
              <a:cs typeface="Biome Light"/>
            </a:endParaRPr>
          </a:p>
          <a:p>
            <a:pPr marL="342900" indent="-342900" algn="just">
              <a:buFont typeface="Arial,Sans-Serif"/>
              <a:buChar char="•"/>
            </a:pP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A Totem System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ajudam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nossos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clients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na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tomada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decisão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com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dirty="0" err="1">
                <a:solidFill>
                  <a:schemeClr val="bg1"/>
                </a:solidFill>
                <a:latin typeface="Biome Light"/>
                <a:cs typeface="Biome Light"/>
              </a:rPr>
              <a:t>clareza</a:t>
            </a:r>
            <a:r>
              <a:rPr lang="en-US" dirty="0">
                <a:solidFill>
                  <a:schemeClr val="bg1"/>
                </a:solidFill>
                <a:latin typeface="Biome Light"/>
                <a:cs typeface="Biome Light"/>
              </a:rPr>
              <a:t>.</a:t>
            </a:r>
            <a:endParaRPr lang="en-US" sz="1600" dirty="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en-US" sz="1600" dirty="0"/>
          </a:p>
        </p:txBody>
      </p:sp>
      <p:pic>
        <p:nvPicPr>
          <p:cNvPr id="8" name="Imagem 7" descr="Logotipo, Ícone&#10;&#10;Descrição gerada automaticamente">
            <a:extLst>
              <a:ext uri="{FF2B5EF4-FFF2-40B4-BE49-F238E27FC236}">
                <a16:creationId xmlns:a16="http://schemas.microsoft.com/office/drawing/2014/main" id="{78A5661A-42EF-4B43-96FB-A7C483C617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  <p:pic>
        <p:nvPicPr>
          <p:cNvPr id="2050" name="Picture 2" descr="Créditos do Bilhete Único de SP podem ser pagos com PIX em máquinas de  recarga da Prodata no Metrô » Diário do Transporte">
            <a:extLst>
              <a:ext uri="{FF2B5EF4-FFF2-40B4-BE49-F238E27FC236}">
                <a16:creationId xmlns:a16="http://schemas.microsoft.com/office/drawing/2014/main" id="{7442B891-CCA5-4BEB-8CE6-7ACBBE74B69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90020" y="2988197"/>
            <a:ext cx="4444074" cy="2543746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319850939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14378"/>
            <a:ext cx="12192000" cy="6841996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endParaRPr lang="pt-BR" sz="3600" dirty="0"/>
          </a:p>
        </p:txBody>
      </p:sp>
      <p:pic>
        <p:nvPicPr>
          <p:cNvPr id="4" name="Imagem 3" descr="Logotipo, Ícone&#10;&#10;Descrição gerada automaticamente">
            <a:extLst>
              <a:ext uri="{FF2B5EF4-FFF2-40B4-BE49-F238E27FC236}">
                <a16:creationId xmlns:a16="http://schemas.microsoft.com/office/drawing/2014/main" id="{9630B9E4-2C9E-4926-A067-C8F8530455E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21733" y="177951"/>
            <a:ext cx="1127239" cy="1127239"/>
          </a:xfrm>
          <a:prstGeom prst="rect">
            <a:avLst/>
          </a:prstGeom>
        </p:spPr>
      </p:pic>
      <p:pic>
        <p:nvPicPr>
          <p:cNvPr id="7" name="Imagem 6">
            <a:extLst>
              <a:ext uri="{FF2B5EF4-FFF2-40B4-BE49-F238E27FC236}">
                <a16:creationId xmlns:a16="http://schemas.microsoft.com/office/drawing/2014/main" id="{6359FDAC-15AD-4C24-BFB2-1121E09BC12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25416" y="1169031"/>
            <a:ext cx="9941168" cy="5591907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9" name="CaixaDeTexto 8">
            <a:extLst>
              <a:ext uri="{FF2B5EF4-FFF2-40B4-BE49-F238E27FC236}">
                <a16:creationId xmlns:a16="http://schemas.microsoft.com/office/drawing/2014/main" id="{F35AE9D6-6A01-44D5-9DD5-580FA2B7C94F}"/>
              </a:ext>
            </a:extLst>
          </p:cNvPr>
          <p:cNvSpPr txBox="1"/>
          <p:nvPr/>
        </p:nvSpPr>
        <p:spPr>
          <a:xfrm>
            <a:off x="1770184" y="474193"/>
            <a:ext cx="89751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pt-BR" sz="4800" b="1" dirty="0">
                <a:latin typeface="Biome Light" panose="020B0303030204020804" pitchFamily="34" charset="0"/>
                <a:cs typeface="Biome Light" panose="020B0303030204020804" pitchFamily="34" charset="0"/>
              </a:rPr>
              <a:t>Mapa do problema</a:t>
            </a:r>
          </a:p>
        </p:txBody>
      </p:sp>
    </p:spTree>
    <p:extLst>
      <p:ext uri="{BB962C8B-B14F-4D97-AF65-F5344CB8AC3E}">
        <p14:creationId xmlns:p14="http://schemas.microsoft.com/office/powerpoint/2010/main" val="220494343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4800" dirty="0">
                <a:latin typeface="Biome Light"/>
                <a:cs typeface="Biome Light"/>
              </a:rPr>
              <a:t>Nossa Solução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DEE4C818-7E32-4E5F-9DEF-1CF0F4DD6866}"/>
              </a:ext>
            </a:extLst>
          </p:cNvPr>
          <p:cNvSpPr txBox="1"/>
          <p:nvPr/>
        </p:nvSpPr>
        <p:spPr>
          <a:xfrm>
            <a:off x="402521" y="2360808"/>
            <a:ext cx="6560987" cy="4062651"/>
          </a:xfrm>
          <a:prstGeom prst="rect">
            <a:avLst/>
          </a:prstGeom>
          <a:noFill/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marL="342900" indent="-342900" algn="just">
              <a:buFont typeface="Arial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Através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nossa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aplicação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,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capturar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dados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em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computadores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totens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autoatendimento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para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bilhete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 de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metrô</a:t>
            </a:r>
            <a:r>
              <a:rPr lang="en-US" sz="2000" dirty="0">
                <a:solidFill>
                  <a:schemeClr val="bg1"/>
                </a:solidFill>
                <a:latin typeface="Biome Light"/>
                <a:ea typeface="+mn-lt"/>
                <a:cs typeface="+mn-lt"/>
              </a:rPr>
              <a:t>;</a:t>
            </a:r>
            <a:endParaRPr lang="en-US" sz="2000" dirty="0">
              <a:solidFill>
                <a:schemeClr val="bg1"/>
              </a:solidFill>
              <a:latin typeface="Biome Light"/>
            </a:endParaRPr>
          </a:p>
          <a:p>
            <a:pPr algn="just"/>
            <a:endParaRPr lang="en-US" sz="2000" dirty="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Tratar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os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dados 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apresentar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em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plataforma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de forma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gráfica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e de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fácil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entendimento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para o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000" dirty="0">
              <a:solidFill>
                <a:schemeClr val="bg1"/>
              </a:solidFill>
              <a:latin typeface="Biome Light"/>
              <a:cs typeface="Biome Light"/>
            </a:endParaRPr>
          </a:p>
          <a:p>
            <a:pPr marL="342900" indent="-342900" algn="just">
              <a:buFont typeface="Arial"/>
              <a:buChar char="•"/>
            </a:pP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Possibilitar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que o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usuário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(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Administrador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)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consiga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uma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tomada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de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decisão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mais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precisa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e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ágil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junto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ao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 </a:t>
            </a:r>
            <a:r>
              <a:rPr lang="en-US" sz="2000" dirty="0" err="1">
                <a:solidFill>
                  <a:schemeClr val="bg1"/>
                </a:solidFill>
                <a:latin typeface="Biome Light"/>
                <a:cs typeface="Biome Light"/>
              </a:rPr>
              <a:t>Suporte</a:t>
            </a:r>
            <a:r>
              <a:rPr lang="en-US" sz="2000" dirty="0">
                <a:solidFill>
                  <a:schemeClr val="bg1"/>
                </a:solidFill>
                <a:latin typeface="Biome Light"/>
                <a:cs typeface="Biome Light"/>
              </a:rPr>
              <a:t>;</a:t>
            </a:r>
          </a:p>
          <a:p>
            <a:pPr algn="just"/>
            <a:endParaRPr lang="en-US" sz="2000" dirty="0">
              <a:solidFill>
                <a:schemeClr val="bg1"/>
              </a:solidFill>
              <a:latin typeface="Biome Light"/>
              <a:cs typeface="Biome Light"/>
            </a:endParaRPr>
          </a:p>
          <a:p>
            <a:pPr algn="just"/>
            <a:endParaRPr lang="en-US" dirty="0"/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AA41A432-C520-4CED-983B-EF665D8D3823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7039" y="97281"/>
            <a:ext cx="1633045" cy="1633045"/>
          </a:xfrm>
          <a:prstGeom prst="rect">
            <a:avLst/>
          </a:prstGeom>
        </p:spPr>
      </p:pic>
      <p:pic>
        <p:nvPicPr>
          <p:cNvPr id="1026" name="Picture 2" descr="Solução de problemas - ícones de diversos grátis">
            <a:extLst>
              <a:ext uri="{FF2B5EF4-FFF2-40B4-BE49-F238E27FC236}">
                <a16:creationId xmlns:a16="http://schemas.microsoft.com/office/drawing/2014/main" id="{E2ACEA84-CD9E-42D5-8C4C-496A8AE613EE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904232" y="2360808"/>
            <a:ext cx="3885247" cy="3885247"/>
          </a:xfrm>
          <a:prstGeom prst="roundRect">
            <a:avLst>
              <a:gd name="adj" fmla="val 4167"/>
            </a:avLst>
          </a:prstGeom>
          <a:solidFill>
            <a:srgbClr val="FFFFFF"/>
          </a:solidFill>
          <a:ln w="76200" cap="sq">
            <a:solidFill>
              <a:srgbClr val="273C5C"/>
            </a:solidFill>
            <a:miter lim="800000"/>
          </a:ln>
          <a:effectLst>
            <a:reflection blurRad="12700" stA="28000" endPos="28000" dist="5000" dir="5400000" sy="-100000" algn="bl" rotWithShape="0"/>
          </a:effectLst>
          <a:scene3d>
            <a:camera prst="orthographicFront"/>
            <a:lightRig rig="threePt" dir="t">
              <a:rot lat="0" lon="0" rev="2700000"/>
            </a:lightRig>
          </a:scene3d>
          <a:sp3d>
            <a:bevelT h="38100"/>
            <a:contourClr>
              <a:srgbClr val="C0C0C0"/>
            </a:contourClr>
          </a:sp3d>
        </p:spPr>
      </p:pic>
    </p:spTree>
    <p:extLst>
      <p:ext uri="{BB962C8B-B14F-4D97-AF65-F5344CB8AC3E}">
        <p14:creationId xmlns:p14="http://schemas.microsoft.com/office/powerpoint/2010/main" val="21850236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8186AA1-0266-4AA1-AA1D-2F894B6701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pt-BR"/>
          </a:p>
        </p:txBody>
      </p:sp>
      <p:sp>
        <p:nvSpPr>
          <p:cNvPr id="3" name="Retângulo 2">
            <a:extLst>
              <a:ext uri="{FF2B5EF4-FFF2-40B4-BE49-F238E27FC236}">
                <a16:creationId xmlns:a16="http://schemas.microsoft.com/office/drawing/2014/main" id="{DC8BE215-B3A1-47E6-A262-3868F6AD9A2D}"/>
              </a:ext>
            </a:extLst>
          </p:cNvPr>
          <p:cNvSpPr/>
          <p:nvPr/>
        </p:nvSpPr>
        <p:spPr>
          <a:xfrm>
            <a:off x="0" y="0"/>
            <a:ext cx="12192000" cy="1881809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3600" err="1"/>
              <a:t>Story</a:t>
            </a:r>
            <a:r>
              <a:rPr lang="pt-BR" sz="3600"/>
              <a:t> Board</a:t>
            </a:r>
          </a:p>
        </p:txBody>
      </p:sp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5" name="Retângulo 4">
            <a:extLst>
              <a:ext uri="{FF2B5EF4-FFF2-40B4-BE49-F238E27FC236}">
                <a16:creationId xmlns:a16="http://schemas.microsoft.com/office/drawing/2014/main" id="{18657B9C-1EF9-4BDF-8C41-4B3D02BE4B6C}"/>
              </a:ext>
            </a:extLst>
          </p:cNvPr>
          <p:cNvSpPr/>
          <p:nvPr/>
        </p:nvSpPr>
        <p:spPr>
          <a:xfrm>
            <a:off x="0" y="0"/>
            <a:ext cx="12192000" cy="6856375"/>
          </a:xfrm>
          <a:prstGeom prst="rec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40" tIns="45720" rIns="91440" bIns="45720" rtlCol="0" anchor="ctr"/>
          <a:lstStyle/>
          <a:p>
            <a:pPr algn="ctr"/>
            <a:r>
              <a:rPr lang="pt-BR" sz="8000" err="1">
                <a:latin typeface="Biome Light"/>
                <a:cs typeface="Biome Light"/>
              </a:rPr>
              <a:t>Story</a:t>
            </a:r>
            <a:r>
              <a:rPr lang="pt-BR" sz="8000">
                <a:latin typeface="Biome Light"/>
                <a:cs typeface="Biome Light"/>
              </a:rPr>
              <a:t> Board</a:t>
            </a:r>
            <a:r>
              <a:rPr lang="pt-BR" sz="6000">
                <a:latin typeface="Biome Light"/>
                <a:cs typeface="Biome Light"/>
              </a:rPr>
              <a:t> </a:t>
            </a:r>
          </a:p>
        </p:txBody>
      </p:sp>
      <p:pic>
        <p:nvPicPr>
          <p:cNvPr id="6" name="Imagem 5" descr="Logotipo, Ícone&#10;&#10;Descrição gerada automaticamente">
            <a:extLst>
              <a:ext uri="{FF2B5EF4-FFF2-40B4-BE49-F238E27FC236}">
                <a16:creationId xmlns:a16="http://schemas.microsoft.com/office/drawing/2014/main" id="{70A053CA-2667-4FE7-8EF6-E15B7F41691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034811" y="5699186"/>
            <a:ext cx="1157189" cy="115718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731233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2000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pic>
        <p:nvPicPr>
          <p:cNvPr id="6" name="Picture 6" descr="Diagram&#10;&#10;Description automatically generated">
            <a:extLst>
              <a:ext uri="{FF2B5EF4-FFF2-40B4-BE49-F238E27FC236}">
                <a16:creationId xmlns:a16="http://schemas.microsoft.com/office/drawing/2014/main" id="{BE14FD64-D3B1-49A2-9F59-430D3281E64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80876" y="210750"/>
            <a:ext cx="5545524" cy="256568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Picture 2" descr="A picture containing square&#10;&#10;Description automatically generated">
            <a:extLst>
              <a:ext uri="{FF2B5EF4-FFF2-40B4-BE49-F238E27FC236}">
                <a16:creationId xmlns:a16="http://schemas.microsoft.com/office/drawing/2014/main" id="{CDBD776C-647E-41D7-98EE-51A6F568792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96000" y="210750"/>
            <a:ext cx="5175825" cy="2565686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Picture 2" descr="A picture containing schematic&#10;&#10;Description automatically generated">
            <a:extLst>
              <a:ext uri="{FF2B5EF4-FFF2-40B4-BE49-F238E27FC236}">
                <a16:creationId xmlns:a16="http://schemas.microsoft.com/office/drawing/2014/main" id="{6AC83DFE-E245-4655-96BB-C5EAFBBC13C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80876" y="2891130"/>
            <a:ext cx="5545524" cy="3071884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Picture 2" descr="A picture containing icon&#10;&#10;Description automatically generated">
            <a:extLst>
              <a:ext uri="{FF2B5EF4-FFF2-40B4-BE49-F238E27FC236}">
                <a16:creationId xmlns:a16="http://schemas.microsoft.com/office/drawing/2014/main" id="{25ECA505-033F-47DA-844B-1EB27F40406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095999" y="2912049"/>
            <a:ext cx="5175825" cy="305096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1C3ACC43-06F3-4231-A01A-964A79DF82D2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847" y="5244015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968399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-80529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 dirty="0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pic>
        <p:nvPicPr>
          <p:cNvPr id="9" name="Imagem 8" descr="Logotipo, Ícone&#10;&#10;Descrição gerada automaticamente">
            <a:extLst>
              <a:ext uri="{FF2B5EF4-FFF2-40B4-BE49-F238E27FC236}">
                <a16:creationId xmlns:a16="http://schemas.microsoft.com/office/drawing/2014/main" id="{EB30FDA0-35E1-4CF8-93B5-38E2BD9F59A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935764" y="5323257"/>
            <a:ext cx="1326001" cy="1326001"/>
          </a:xfrm>
          <a:prstGeom prst="rect">
            <a:avLst/>
          </a:prstGeom>
        </p:spPr>
      </p:pic>
      <p:pic>
        <p:nvPicPr>
          <p:cNvPr id="11" name="Picture 2">
            <a:extLst>
              <a:ext uri="{FF2B5EF4-FFF2-40B4-BE49-F238E27FC236}">
                <a16:creationId xmlns:a16="http://schemas.microsoft.com/office/drawing/2014/main" id="{BEE1B055-6EE5-4373-8FA1-EB4A3928B52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7863" y="138662"/>
            <a:ext cx="5088876" cy="270986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Picture 2">
            <a:extLst>
              <a:ext uri="{FF2B5EF4-FFF2-40B4-BE49-F238E27FC236}">
                <a16:creationId xmlns:a16="http://schemas.microsoft.com/office/drawing/2014/main" id="{35ECA1EC-3651-474C-8005-EAD5F140BB7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14438" y="138134"/>
            <a:ext cx="5385685" cy="2709862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EDF5F094-B695-4571-AA7A-327AD15671C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69848" y="3067714"/>
            <a:ext cx="5056412" cy="283006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9" name="Picture 2">
            <a:extLst>
              <a:ext uri="{FF2B5EF4-FFF2-40B4-BE49-F238E27FC236}">
                <a16:creationId xmlns:a16="http://schemas.microsoft.com/office/drawing/2014/main" id="{6877CCDC-0AF1-4D18-82B2-CCB081B141CF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14438" y="3066660"/>
            <a:ext cx="5385685" cy="2830065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0" name="Imagem 9" descr="Logotipo, Ícone&#10;&#10;Descrição gerada automaticamente">
            <a:extLst>
              <a:ext uri="{FF2B5EF4-FFF2-40B4-BE49-F238E27FC236}">
                <a16:creationId xmlns:a16="http://schemas.microsoft.com/office/drawing/2014/main" id="{74259341-AE2F-4FC8-AE88-1F4CFED193C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427" y="5196163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2800355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luxograma: Classificar 3">
            <a:extLst>
              <a:ext uri="{FF2B5EF4-FFF2-40B4-BE49-F238E27FC236}">
                <a16:creationId xmlns:a16="http://schemas.microsoft.com/office/drawing/2014/main" id="{B6390566-1E39-4FCA-BA46-68BB7F94B3D2}"/>
              </a:ext>
            </a:extLst>
          </p:cNvPr>
          <p:cNvSpPr/>
          <p:nvPr/>
        </p:nvSpPr>
        <p:spPr>
          <a:xfrm>
            <a:off x="1961322" y="1493593"/>
            <a:ext cx="901148" cy="742466"/>
          </a:xfrm>
          <a:prstGeom prst="flowChartSort">
            <a:avLst/>
          </a:prstGeom>
          <a:solidFill>
            <a:srgbClr val="273C5C"/>
          </a:solidFill>
          <a:ln>
            <a:solidFill>
              <a:srgbClr val="273C5C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pic>
        <p:nvPicPr>
          <p:cNvPr id="13" name="Picture 6" descr="Icon&#10;&#10;Description automatically generated">
            <a:extLst>
              <a:ext uri="{FF2B5EF4-FFF2-40B4-BE49-F238E27FC236}">
                <a16:creationId xmlns:a16="http://schemas.microsoft.com/office/drawing/2014/main" id="{AE87D9A6-F7A2-4B3F-B07A-8AAFCB6216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 flipH="1">
            <a:off x="4714874" y="3219170"/>
            <a:ext cx="1381126" cy="1706488"/>
          </a:xfrm>
          <a:prstGeom prst="rect">
            <a:avLst/>
          </a:prstGeom>
        </p:spPr>
      </p:pic>
      <p:sp>
        <p:nvSpPr>
          <p:cNvPr id="15" name="Retângulo 14">
            <a:extLst>
              <a:ext uri="{FF2B5EF4-FFF2-40B4-BE49-F238E27FC236}">
                <a16:creationId xmlns:a16="http://schemas.microsoft.com/office/drawing/2014/main" id="{5027BDCA-A64A-4695-A7BC-F545A88ECF99}"/>
              </a:ext>
            </a:extLst>
          </p:cNvPr>
          <p:cNvSpPr/>
          <p:nvPr/>
        </p:nvSpPr>
        <p:spPr>
          <a:xfrm>
            <a:off x="1091374" y="1349969"/>
            <a:ext cx="3621677" cy="4762140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7" name="Retângulo 16">
            <a:extLst>
              <a:ext uri="{FF2B5EF4-FFF2-40B4-BE49-F238E27FC236}">
                <a16:creationId xmlns:a16="http://schemas.microsoft.com/office/drawing/2014/main" id="{B3B2D56B-28C6-476A-83B1-447A8F6DB46A}"/>
              </a:ext>
            </a:extLst>
          </p:cNvPr>
          <p:cNvSpPr/>
          <p:nvPr/>
        </p:nvSpPr>
        <p:spPr>
          <a:xfrm>
            <a:off x="0" y="0"/>
            <a:ext cx="12191999" cy="6599398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pt-BR"/>
          </a:p>
        </p:txBody>
      </p:sp>
      <p:sp>
        <p:nvSpPr>
          <p:cNvPr id="14" name="CaixaDeTexto 13">
            <a:extLst>
              <a:ext uri="{FF2B5EF4-FFF2-40B4-BE49-F238E27FC236}">
                <a16:creationId xmlns:a16="http://schemas.microsoft.com/office/drawing/2014/main" id="{8FD1CA9E-295C-41B7-9AA2-8C2A21871216}"/>
              </a:ext>
            </a:extLst>
          </p:cNvPr>
          <p:cNvSpPr txBox="1"/>
          <p:nvPr/>
        </p:nvSpPr>
        <p:spPr>
          <a:xfrm>
            <a:off x="991877" y="258602"/>
            <a:ext cx="6098344" cy="430887"/>
          </a:xfrm>
          <a:prstGeom prst="rect">
            <a:avLst/>
          </a:prstGeom>
          <a:noFill/>
        </p:spPr>
        <p:txBody>
          <a:bodyPr wrap="square" lIns="91440" tIns="45720" rIns="91440" bIns="45720" anchor="t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endParaRPr lang="pt-BR" sz="2200" b="1">
              <a:solidFill>
                <a:schemeClr val="bg1"/>
              </a:solidFill>
            </a:endParaRPr>
          </a:p>
        </p:txBody>
      </p:sp>
      <p:sp>
        <p:nvSpPr>
          <p:cNvPr id="12" name="Balão de Fala: Oval 11">
            <a:extLst>
              <a:ext uri="{FF2B5EF4-FFF2-40B4-BE49-F238E27FC236}">
                <a16:creationId xmlns:a16="http://schemas.microsoft.com/office/drawing/2014/main" id="{A1A9C81E-B6C8-4271-A496-59A22903D939}"/>
              </a:ext>
            </a:extLst>
          </p:cNvPr>
          <p:cNvSpPr/>
          <p:nvPr/>
        </p:nvSpPr>
        <p:spPr>
          <a:xfrm>
            <a:off x="6201612" y="544049"/>
            <a:ext cx="4825218" cy="1899087"/>
          </a:xfrm>
          <a:prstGeom prst="wedgeEllipseCallout">
            <a:avLst/>
          </a:prstGeom>
          <a:ln>
            <a:solidFill>
              <a:schemeClr val="tx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lIns="91440" tIns="45720" rIns="91440" bIns="45720" rtlCol="0" anchor="ctr"/>
          <a:lstStyle/>
          <a:p>
            <a:pPr algn="ctr"/>
            <a:endParaRPr lang="pt-BR" sz="2400"/>
          </a:p>
        </p:txBody>
      </p:sp>
      <p:pic>
        <p:nvPicPr>
          <p:cNvPr id="11" name="Picture 2" descr="Icon&#10;&#10;Description automatically generated">
            <a:extLst>
              <a:ext uri="{FF2B5EF4-FFF2-40B4-BE49-F238E27FC236}">
                <a16:creationId xmlns:a16="http://schemas.microsoft.com/office/drawing/2014/main" id="{935256D5-914D-4C6B-B424-435E95CBCD8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81067" y="258602"/>
            <a:ext cx="5509322" cy="289683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6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91DDE70E-DEFE-4923-8BDD-AFC9DE38D36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201613" y="258602"/>
            <a:ext cx="5305760" cy="2896838"/>
          </a:xfrm>
          <a:prstGeom prst="rect">
            <a:avLst/>
          </a:prstGeom>
          <a:ln>
            <a:solidFill>
              <a:schemeClr val="bg1"/>
            </a:solidFill>
          </a:ln>
        </p:spPr>
      </p:pic>
      <p:pic>
        <p:nvPicPr>
          <p:cNvPr id="18" name="Picture 2" descr="A picture containing diagram&#10;&#10;Description automatically generated">
            <a:extLst>
              <a:ext uri="{FF2B5EF4-FFF2-40B4-BE49-F238E27FC236}">
                <a16:creationId xmlns:a16="http://schemas.microsoft.com/office/drawing/2014/main" id="{EFCAEA49-C42A-46BE-AB68-CF262DE70FA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81067" y="3359137"/>
            <a:ext cx="5504290" cy="3036563"/>
          </a:xfrm>
          <a:prstGeom prst="rect">
            <a:avLst/>
          </a:prstGeom>
          <a:ln>
            <a:solidFill>
              <a:schemeClr val="bg1"/>
            </a:solidFill>
          </a:ln>
        </p:spPr>
      </p:pic>
      <p:sp>
        <p:nvSpPr>
          <p:cNvPr id="5" name="Retângulo 4">
            <a:extLst>
              <a:ext uri="{FF2B5EF4-FFF2-40B4-BE49-F238E27FC236}">
                <a16:creationId xmlns:a16="http://schemas.microsoft.com/office/drawing/2014/main" id="{06A0F84C-174F-4D29-B825-64900222317B}"/>
              </a:ext>
            </a:extLst>
          </p:cNvPr>
          <p:cNvSpPr/>
          <p:nvPr/>
        </p:nvSpPr>
        <p:spPr>
          <a:xfrm>
            <a:off x="6201612" y="3359137"/>
            <a:ext cx="5305760" cy="3036563"/>
          </a:xfrm>
          <a:prstGeom prst="rect">
            <a:avLst/>
          </a:prstGeom>
          <a:ln>
            <a:solidFill>
              <a:schemeClr val="bg1"/>
            </a:solidFill>
          </a:ln>
        </p:spPr>
        <p:style>
          <a:lnRef idx="2">
            <a:schemeClr val="accent6"/>
          </a:lnRef>
          <a:fillRef idx="1">
            <a:schemeClr val="lt1"/>
          </a:fillRef>
          <a:effectRef idx="0">
            <a:schemeClr val="accent6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r>
              <a:rPr lang="pt-BR" sz="2400" dirty="0">
                <a:latin typeface="Arial" panose="020B0604020202020204" pitchFamily="34" charset="0"/>
                <a:cs typeface="Arial" panose="020B0604020202020204" pitchFamily="34" charset="0"/>
              </a:rPr>
              <a:t>Fim!</a:t>
            </a:r>
          </a:p>
        </p:txBody>
      </p:sp>
      <p:pic>
        <p:nvPicPr>
          <p:cNvPr id="10" name="Imagem 9" descr="Logotipo, Ícone&#10;&#10;Descrição gerada automaticamente">
            <a:extLst>
              <a:ext uri="{FF2B5EF4-FFF2-40B4-BE49-F238E27FC236}">
                <a16:creationId xmlns:a16="http://schemas.microsoft.com/office/drawing/2014/main" id="{9AC09C75-200E-47FE-AF4B-898D1EEE736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831427" y="5196163"/>
            <a:ext cx="1403235" cy="14032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91896339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Citável">
  <a:themeElements>
    <a:clrScheme name="Citável">
      <a:dk1>
        <a:sysClr val="windowText" lastClr="000000"/>
      </a:dk1>
      <a:lt1>
        <a:sysClr val="window" lastClr="FFFFFF"/>
      </a:lt1>
      <a:dk2>
        <a:srgbClr val="212121"/>
      </a:dk2>
      <a:lt2>
        <a:srgbClr val="636363"/>
      </a:lt2>
      <a:accent1>
        <a:srgbClr val="00C6BB"/>
      </a:accent1>
      <a:accent2>
        <a:srgbClr val="6FEBA0"/>
      </a:accent2>
      <a:accent3>
        <a:srgbClr val="B6DF5E"/>
      </a:accent3>
      <a:accent4>
        <a:srgbClr val="EFB251"/>
      </a:accent4>
      <a:accent5>
        <a:srgbClr val="EF755F"/>
      </a:accent5>
      <a:accent6>
        <a:srgbClr val="ED515C"/>
      </a:accent6>
      <a:hlink>
        <a:srgbClr val="8F8F8F"/>
      </a:hlink>
      <a:folHlink>
        <a:srgbClr val="A5A5A5"/>
      </a:folHlink>
    </a:clrScheme>
    <a:fontScheme name="Citável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Citáv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lumMod val="105000"/>
              </a:schemeClr>
            </a:gs>
            <a:gs pos="100000">
              <a:schemeClr val="phClr">
                <a:tint val="9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tint val="98000"/>
                <a:lumMod val="102000"/>
              </a:schemeClr>
              <a:schemeClr val="phClr">
                <a:shade val="98000"/>
                <a:lumMod val="98000"/>
              </a:schemeClr>
            </a:duotone>
          </a:blip>
          <a:tile tx="0" ty="0" sx="100000" sy="100000" flip="none" algn="tl"/>
        </a:blipFill>
      </a:fillStyleLst>
      <a:lnStyleLst>
        <a:ln w="9525" cap="rnd" cmpd="sng" algn="ctr">
          <a:solidFill>
            <a:schemeClr val="phClr"/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innerShdw blurRad="63500" dist="25400" dir="13500000">
              <a:srgbClr val="000000">
                <a:alpha val="75000"/>
              </a:srgbClr>
            </a:inn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</a:schemeClr>
            </a:gs>
            <a:gs pos="100000">
              <a:schemeClr val="phClr">
                <a:tint val="84000"/>
                <a:shade val="84000"/>
                <a:lumMod val="90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84000"/>
                <a:shade val="90000"/>
                <a:satMod val="120000"/>
                <a:lumMod val="90000"/>
              </a:schemeClr>
            </a:gs>
            <a:gs pos="100000">
              <a:schemeClr val="phClr"/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Quotable" id="{39EC5628-30ED-4578-ACD8-9820EDB8E15A}" vid="{6F3559E9-1A4C-49D8-94D4-F41003531C49}"/>
    </a:ext>
  </a:extLst>
</a:theme>
</file>

<file path=ppt/theme/theme2.xml><?xml version="1.0" encoding="utf-8"?>
<a:theme xmlns:a="http://schemas.openxmlformats.org/drawingml/2006/main" name="Tema do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TM03457503[[fn=Citável]]</Template>
  <TotalTime>2950</TotalTime>
  <Words>772</Words>
  <Application>Microsoft Office PowerPoint</Application>
  <PresentationFormat>Widescreen</PresentationFormat>
  <Paragraphs>94</Paragraphs>
  <Slides>24</Slides>
  <Notes>0</Notes>
  <HiddenSlides>0</HiddenSlides>
  <MMClips>0</MMClips>
  <ScaleCrop>false</ScaleCrop>
  <HeadingPairs>
    <vt:vector size="6" baseType="variant">
      <vt:variant>
        <vt:lpstr>Fontes usadas</vt:lpstr>
      </vt:variant>
      <vt:variant>
        <vt:i4>7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24</vt:i4>
      </vt:variant>
    </vt:vector>
  </HeadingPairs>
  <TitlesOfParts>
    <vt:vector size="32" baseType="lpstr">
      <vt:lpstr>Arial</vt:lpstr>
      <vt:lpstr>Arial,Sans-Serif</vt:lpstr>
      <vt:lpstr>Biome Light</vt:lpstr>
      <vt:lpstr>Calibri</vt:lpstr>
      <vt:lpstr>Century Gothic</vt:lpstr>
      <vt:lpstr>Lastica</vt:lpstr>
      <vt:lpstr>Wingdings 2</vt:lpstr>
      <vt:lpstr>Citável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  <vt:lpstr>Apresentação do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LETÍCIA NASCIMENTO COSTA</dc:creator>
  <cp:lastModifiedBy>LETÍCIA NASCIMENTO COSTA</cp:lastModifiedBy>
  <cp:revision>300</cp:revision>
  <dcterms:created xsi:type="dcterms:W3CDTF">2022-03-14T20:43:21Z</dcterms:created>
  <dcterms:modified xsi:type="dcterms:W3CDTF">2022-04-26T16:46:08Z</dcterms:modified>
</cp:coreProperties>
</file>

<file path=docProps/thumbnail.jpeg>
</file>